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61" r:id="rId6"/>
    <p:sldId id="286" r:id="rId7"/>
    <p:sldId id="274" r:id="rId8"/>
    <p:sldId id="290" r:id="rId9"/>
    <p:sldId id="264" r:id="rId10"/>
    <p:sldId id="276" r:id="rId11"/>
    <p:sldId id="278" r:id="rId12"/>
    <p:sldId id="287" r:id="rId13"/>
    <p:sldId id="279" r:id="rId14"/>
    <p:sldId id="283" r:id="rId15"/>
    <p:sldId id="369" r:id="rId16"/>
    <p:sldId id="367" r:id="rId17"/>
    <p:sldId id="370" r:id="rId18"/>
    <p:sldId id="368"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66FF"/>
    <a:srgbClr val="CC0000"/>
    <a:srgbClr val="00CC00"/>
    <a:srgbClr val="9933FF"/>
    <a:srgbClr val="360036"/>
    <a:srgbClr val="660033"/>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77098" autoAdjust="0"/>
  </p:normalViewPr>
  <p:slideViewPr>
    <p:cSldViewPr>
      <p:cViewPr varScale="1">
        <p:scale>
          <a:sx n="84" d="100"/>
          <a:sy n="84" d="100"/>
        </p:scale>
        <p:origin x="1788"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46" d="100"/>
          <a:sy n="46" d="100"/>
        </p:scale>
        <p:origin x="2728"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ovan KOH (NP)" userId="22fd2c6d-4323-4cbb-ac1c-b955a3fbd812" providerId="ADAL" clId="{E3434153-D983-4282-A7AF-AA2D123AC3B9}"/>
    <pc:docChg chg="undo redo custSel addSld delSld modSld sldOrd modMainMaster">
      <pc:chgData name="Donovan KOH (NP)" userId="22fd2c6d-4323-4cbb-ac1c-b955a3fbd812" providerId="ADAL" clId="{E3434153-D983-4282-A7AF-AA2D123AC3B9}" dt="2022-05-06T10:19:27.571" v="286"/>
      <pc:docMkLst>
        <pc:docMk/>
      </pc:docMkLst>
      <pc:sldChg chg="modNotesTx">
        <pc:chgData name="Donovan KOH (NP)" userId="22fd2c6d-4323-4cbb-ac1c-b955a3fbd812" providerId="ADAL" clId="{E3434153-D983-4282-A7AF-AA2D123AC3B9}" dt="2022-05-06T09:08:50.400" v="16" actId="20577"/>
        <pc:sldMkLst>
          <pc:docMk/>
          <pc:sldMk cId="0" sldId="256"/>
        </pc:sldMkLst>
      </pc:sldChg>
      <pc:sldChg chg="addSp modSp add del ord modAnim">
        <pc:chgData name="Donovan KOH (NP)" userId="22fd2c6d-4323-4cbb-ac1c-b955a3fbd812" providerId="ADAL" clId="{E3434153-D983-4282-A7AF-AA2D123AC3B9}" dt="2022-05-06T10:19:27.571" v="286"/>
        <pc:sldMkLst>
          <pc:docMk/>
          <pc:sldMk cId="3531562240" sldId="261"/>
        </pc:sldMkLst>
        <pc:picChg chg="add mod">
          <ac:chgData name="Donovan KOH (NP)" userId="22fd2c6d-4323-4cbb-ac1c-b955a3fbd812" providerId="ADAL" clId="{E3434153-D983-4282-A7AF-AA2D123AC3B9}" dt="2022-05-06T10:19:27.571" v="286"/>
          <ac:picMkLst>
            <pc:docMk/>
            <pc:sldMk cId="3531562240" sldId="261"/>
            <ac:picMk id="4" creationId="{DBC68058-C194-1F8B-6BE5-EBBC735F4162}"/>
          </ac:picMkLst>
        </pc:picChg>
      </pc:sldChg>
      <pc:sldChg chg="add del">
        <pc:chgData name="Donovan KOH (NP)" userId="22fd2c6d-4323-4cbb-ac1c-b955a3fbd812" providerId="ADAL" clId="{E3434153-D983-4282-A7AF-AA2D123AC3B9}" dt="2022-05-06T09:10:24.247" v="149"/>
        <pc:sldMkLst>
          <pc:docMk/>
          <pc:sldMk cId="4200578602" sldId="264"/>
        </pc:sldMkLst>
      </pc:sldChg>
      <pc:sldChg chg="add del">
        <pc:chgData name="Donovan KOH (NP)" userId="22fd2c6d-4323-4cbb-ac1c-b955a3fbd812" providerId="ADAL" clId="{E3434153-D983-4282-A7AF-AA2D123AC3B9}" dt="2022-05-06T09:10:24.247" v="149"/>
        <pc:sldMkLst>
          <pc:docMk/>
          <pc:sldMk cId="890930375" sldId="274"/>
        </pc:sldMkLst>
      </pc:sldChg>
      <pc:sldChg chg="add del">
        <pc:chgData name="Donovan KOH (NP)" userId="22fd2c6d-4323-4cbb-ac1c-b955a3fbd812" providerId="ADAL" clId="{E3434153-D983-4282-A7AF-AA2D123AC3B9}" dt="2022-05-06T09:10:24.247" v="149"/>
        <pc:sldMkLst>
          <pc:docMk/>
          <pc:sldMk cId="2988980867" sldId="276"/>
        </pc:sldMkLst>
      </pc:sldChg>
      <pc:sldChg chg="add del">
        <pc:chgData name="Donovan KOH (NP)" userId="22fd2c6d-4323-4cbb-ac1c-b955a3fbd812" providerId="ADAL" clId="{E3434153-D983-4282-A7AF-AA2D123AC3B9}" dt="2022-05-06T09:10:24.247" v="149"/>
        <pc:sldMkLst>
          <pc:docMk/>
          <pc:sldMk cId="3955093168" sldId="278"/>
        </pc:sldMkLst>
      </pc:sldChg>
      <pc:sldChg chg="add del ord">
        <pc:chgData name="Donovan KOH (NP)" userId="22fd2c6d-4323-4cbb-ac1c-b955a3fbd812" providerId="ADAL" clId="{E3434153-D983-4282-A7AF-AA2D123AC3B9}" dt="2022-05-06T10:17:16.346" v="283"/>
        <pc:sldMkLst>
          <pc:docMk/>
          <pc:sldMk cId="3623048724" sldId="279"/>
        </pc:sldMkLst>
      </pc:sldChg>
      <pc:sldChg chg="add del ord">
        <pc:chgData name="Donovan KOH (NP)" userId="22fd2c6d-4323-4cbb-ac1c-b955a3fbd812" providerId="ADAL" clId="{E3434153-D983-4282-A7AF-AA2D123AC3B9}" dt="2022-05-06T10:17:16.346" v="283"/>
        <pc:sldMkLst>
          <pc:docMk/>
          <pc:sldMk cId="260201284" sldId="283"/>
        </pc:sldMkLst>
      </pc:sldChg>
      <pc:sldChg chg="modNotesTx">
        <pc:chgData name="Donovan KOH (NP)" userId="22fd2c6d-4323-4cbb-ac1c-b955a3fbd812" providerId="ADAL" clId="{E3434153-D983-4282-A7AF-AA2D123AC3B9}" dt="2022-05-06T09:09:53.247" v="147" actId="20577"/>
        <pc:sldMkLst>
          <pc:docMk/>
          <pc:sldMk cId="3975588231" sldId="286"/>
        </pc:sldMkLst>
      </pc:sldChg>
      <pc:sldChg chg="add">
        <pc:chgData name="Donovan KOH (NP)" userId="22fd2c6d-4323-4cbb-ac1c-b955a3fbd812" providerId="ADAL" clId="{E3434153-D983-4282-A7AF-AA2D123AC3B9}" dt="2022-05-06T09:10:24.247" v="149"/>
        <pc:sldMkLst>
          <pc:docMk/>
          <pc:sldMk cId="2001748083" sldId="290"/>
        </pc:sldMkLst>
      </pc:sldChg>
      <pc:sldMasterChg chg="modSldLayout">
        <pc:chgData name="Donovan KOH (NP)" userId="22fd2c6d-4323-4cbb-ac1c-b955a3fbd812" providerId="ADAL" clId="{E3434153-D983-4282-A7AF-AA2D123AC3B9}" dt="2022-05-03T08:51:30.583" v="11" actId="20577"/>
        <pc:sldMasterMkLst>
          <pc:docMk/>
          <pc:sldMasterMk cId="0" sldId="2147483648"/>
        </pc:sldMasterMkLst>
        <pc:sldLayoutChg chg="modSp mod">
          <pc:chgData name="Donovan KOH (NP)" userId="22fd2c6d-4323-4cbb-ac1c-b955a3fbd812" providerId="ADAL" clId="{E3434153-D983-4282-A7AF-AA2D123AC3B9}" dt="2022-05-03T08:51:30.583" v="11" actId="20577"/>
          <pc:sldLayoutMkLst>
            <pc:docMk/>
            <pc:sldMasterMk cId="0" sldId="2147483648"/>
            <pc:sldLayoutMk cId="0" sldId="2147483671"/>
          </pc:sldLayoutMkLst>
          <pc:spChg chg="mod">
            <ac:chgData name="Donovan KOH (NP)" userId="22fd2c6d-4323-4cbb-ac1c-b955a3fbd812" providerId="ADAL" clId="{E3434153-D983-4282-A7AF-AA2D123AC3B9}" dt="2022-05-03T08:51:30.583" v="11" actId="20577"/>
            <ac:spMkLst>
              <pc:docMk/>
              <pc:sldMasterMk cId="0" sldId="2147483648"/>
              <pc:sldLayoutMk cId="0" sldId="2147483671"/>
              <ac:spMk id="7" creationId="{00000000-0000-0000-0000-000000000000}"/>
            </ac:spMkLst>
          </pc:spChg>
        </pc:sldLayoutChg>
      </pc:sldMasterChg>
    </pc:docChg>
  </pc:docChgLst>
  <pc:docChgLst>
    <pc:chgData name="Wee Chong OON (NP)" userId="19b35abc-dbd4-44ab-bb9c-b5c8515f4157" providerId="ADAL" clId="{8480DB1B-5C00-4DFF-B16C-DA3C8F0FB149}"/>
    <pc:docChg chg="undo custSel addSld delSld modSld">
      <pc:chgData name="Wee Chong OON (NP)" userId="19b35abc-dbd4-44ab-bb9c-b5c8515f4157" providerId="ADAL" clId="{8480DB1B-5C00-4DFF-B16C-DA3C8F0FB149}" dt="2022-05-09T10:00:09.641" v="1366" actId="2696"/>
      <pc:docMkLst>
        <pc:docMk/>
      </pc:docMkLst>
      <pc:sldChg chg="addSp delSp modSp modTransition modNotesTx">
        <pc:chgData name="Wee Chong OON (NP)" userId="19b35abc-dbd4-44ab-bb9c-b5c8515f4157" providerId="ADAL" clId="{8480DB1B-5C00-4DFF-B16C-DA3C8F0FB149}" dt="2022-05-09T09:51:34.602" v="1330"/>
        <pc:sldMkLst>
          <pc:docMk/>
          <pc:sldMk cId="0" sldId="256"/>
        </pc:sldMkLst>
        <pc:picChg chg="add del mod">
          <ac:chgData name="Wee Chong OON (NP)" userId="19b35abc-dbd4-44ab-bb9c-b5c8515f4157" providerId="ADAL" clId="{8480DB1B-5C00-4DFF-B16C-DA3C8F0FB149}" dt="2022-05-09T09:51:34.602" v="1330"/>
          <ac:picMkLst>
            <pc:docMk/>
            <pc:sldMk cId="0" sldId="256"/>
            <ac:picMk id="2" creationId="{313CB4D4-C411-4777-A9EC-127654021294}"/>
          </ac:picMkLst>
        </pc:picChg>
        <pc:picChg chg="add mod">
          <ac:chgData name="Wee Chong OON (NP)" userId="19b35abc-dbd4-44ab-bb9c-b5c8515f4157" providerId="ADAL" clId="{8480DB1B-5C00-4DFF-B16C-DA3C8F0FB149}" dt="2022-05-09T09:51:34.602" v="1330"/>
          <ac:picMkLst>
            <pc:docMk/>
            <pc:sldMk cId="0" sldId="256"/>
            <ac:picMk id="3" creationId="{A7F91F1A-1F84-492E-8302-06FF9B49D901}"/>
          </ac:picMkLst>
        </pc:picChg>
      </pc:sldChg>
      <pc:sldChg chg="del modTransition">
        <pc:chgData name="Wee Chong OON (NP)" userId="19b35abc-dbd4-44ab-bb9c-b5c8515f4157" providerId="ADAL" clId="{8480DB1B-5C00-4DFF-B16C-DA3C8F0FB149}" dt="2022-05-09T10:00:09.641" v="1366" actId="2696"/>
        <pc:sldMkLst>
          <pc:docMk/>
          <pc:sldMk cId="3547944164" sldId="260"/>
        </pc:sldMkLst>
      </pc:sldChg>
      <pc:sldChg chg="addSp delSp modSp modTransition delAnim modNotesTx">
        <pc:chgData name="Wee Chong OON (NP)" userId="19b35abc-dbd4-44ab-bb9c-b5c8515f4157" providerId="ADAL" clId="{8480DB1B-5C00-4DFF-B16C-DA3C8F0FB149}" dt="2022-05-09T09:54:07.105" v="1362"/>
        <pc:sldMkLst>
          <pc:docMk/>
          <pc:sldMk cId="3531562240" sldId="261"/>
        </pc:sldMkLst>
        <pc:picChg chg="del">
          <ac:chgData name="Wee Chong OON (NP)" userId="19b35abc-dbd4-44ab-bb9c-b5c8515f4157" providerId="ADAL" clId="{8480DB1B-5C00-4DFF-B16C-DA3C8F0FB149}" dt="2022-05-09T09:52:28.877" v="1332" actId="478"/>
          <ac:picMkLst>
            <pc:docMk/>
            <pc:sldMk cId="3531562240" sldId="261"/>
            <ac:picMk id="4" creationId="{DBC68058-C194-1F8B-6BE5-EBBC735F4162}"/>
          </ac:picMkLst>
        </pc:picChg>
        <pc:picChg chg="add del mod">
          <ac:chgData name="Wee Chong OON (NP)" userId="19b35abc-dbd4-44ab-bb9c-b5c8515f4157" providerId="ADAL" clId="{8480DB1B-5C00-4DFF-B16C-DA3C8F0FB149}" dt="2022-05-09T09:52:25.921" v="1331" actId="478"/>
          <ac:picMkLst>
            <pc:docMk/>
            <pc:sldMk cId="3531562240" sldId="261"/>
            <ac:picMk id="5" creationId="{35D1A315-AC93-44A1-9BE6-41C9B9E64119}"/>
          </ac:picMkLst>
        </pc:picChg>
        <pc:picChg chg="add del mod">
          <ac:chgData name="Wee Chong OON (NP)" userId="19b35abc-dbd4-44ab-bb9c-b5c8515f4157" providerId="ADAL" clId="{8480DB1B-5C00-4DFF-B16C-DA3C8F0FB149}" dt="2022-05-09T09:54:07.105" v="1362"/>
          <ac:picMkLst>
            <pc:docMk/>
            <pc:sldMk cId="3531562240" sldId="261"/>
            <ac:picMk id="6" creationId="{9337F5D7-7B1C-43BD-8DEC-52B1F7E3E210}"/>
          </ac:picMkLst>
        </pc:picChg>
        <pc:picChg chg="add mod">
          <ac:chgData name="Wee Chong OON (NP)" userId="19b35abc-dbd4-44ab-bb9c-b5c8515f4157" providerId="ADAL" clId="{8480DB1B-5C00-4DFF-B16C-DA3C8F0FB149}" dt="2022-05-09T09:54:07.105" v="1362"/>
          <ac:picMkLst>
            <pc:docMk/>
            <pc:sldMk cId="3531562240" sldId="261"/>
            <ac:picMk id="7" creationId="{37F5DF46-B6E1-4ABA-9284-4AD13A7CE79D}"/>
          </ac:picMkLst>
        </pc:picChg>
      </pc:sldChg>
      <pc:sldChg chg="del modTransition">
        <pc:chgData name="Wee Chong OON (NP)" userId="19b35abc-dbd4-44ab-bb9c-b5c8515f4157" providerId="ADAL" clId="{8480DB1B-5C00-4DFF-B16C-DA3C8F0FB149}" dt="2022-05-09T10:00:09.625" v="1365" actId="2696"/>
        <pc:sldMkLst>
          <pc:docMk/>
          <pc:sldMk cId="3911545285" sldId="285"/>
        </pc:sldMkLst>
      </pc:sldChg>
      <pc:sldChg chg="addSp modSp modTransition modNotesTx">
        <pc:chgData name="Wee Chong OON (NP)" userId="19b35abc-dbd4-44ab-bb9c-b5c8515f4157" providerId="ADAL" clId="{8480DB1B-5C00-4DFF-B16C-DA3C8F0FB149}" dt="2022-05-09T09:54:07.105" v="1362"/>
        <pc:sldMkLst>
          <pc:docMk/>
          <pc:sldMk cId="3975588231" sldId="286"/>
        </pc:sldMkLst>
        <pc:picChg chg="add mod">
          <ac:chgData name="Wee Chong OON (NP)" userId="19b35abc-dbd4-44ab-bb9c-b5c8515f4157" providerId="ADAL" clId="{8480DB1B-5C00-4DFF-B16C-DA3C8F0FB149}" dt="2022-05-09T09:54:07.105" v="1362"/>
          <ac:picMkLst>
            <pc:docMk/>
            <pc:sldMk cId="3975588231" sldId="286"/>
            <ac:picMk id="2" creationId="{89DA5332-2F3E-4A10-9E46-C78FC05A13E8}"/>
          </ac:picMkLst>
        </pc:picChg>
      </pc:sldChg>
      <pc:sldChg chg="addSp modSp modTransition modNotesTx">
        <pc:chgData name="Wee Chong OON (NP)" userId="19b35abc-dbd4-44ab-bb9c-b5c8515f4157" providerId="ADAL" clId="{8480DB1B-5C00-4DFF-B16C-DA3C8F0FB149}" dt="2022-05-09T09:55:01.427" v="1363"/>
        <pc:sldMkLst>
          <pc:docMk/>
          <pc:sldMk cId="1786424358" sldId="287"/>
        </pc:sldMkLst>
        <pc:picChg chg="add mod">
          <ac:chgData name="Wee Chong OON (NP)" userId="19b35abc-dbd4-44ab-bb9c-b5c8515f4157" providerId="ADAL" clId="{8480DB1B-5C00-4DFF-B16C-DA3C8F0FB149}" dt="2022-05-09T09:55:01.427" v="1363"/>
          <ac:picMkLst>
            <pc:docMk/>
            <pc:sldMk cId="1786424358" sldId="287"/>
            <ac:picMk id="2" creationId="{1B9D5F83-22A8-4B11-85E9-9CC4E682BC0B}"/>
          </ac:picMkLst>
        </pc:picChg>
      </pc:sldChg>
      <pc:sldChg chg="modTransition">
        <pc:chgData name="Wee Chong OON (NP)" userId="19b35abc-dbd4-44ab-bb9c-b5c8515f4157" providerId="ADAL" clId="{8480DB1B-5C00-4DFF-B16C-DA3C8F0FB149}" dt="2022-05-09T09:48:58.381" v="1324"/>
        <pc:sldMkLst>
          <pc:docMk/>
          <pc:sldMk cId="2001748083" sldId="290"/>
        </pc:sldMkLst>
      </pc:sldChg>
      <pc:sldChg chg="del">
        <pc:chgData name="Wee Chong OON (NP)" userId="19b35abc-dbd4-44ab-bb9c-b5c8515f4157" providerId="ADAL" clId="{8480DB1B-5C00-4DFF-B16C-DA3C8F0FB149}" dt="2022-05-09T09:45:28.663" v="1320" actId="2696"/>
        <pc:sldMkLst>
          <pc:docMk/>
          <pc:sldMk cId="2493550730" sldId="320"/>
        </pc:sldMkLst>
      </pc:sldChg>
      <pc:sldChg chg="modSp add modTransition">
        <pc:chgData name="Wee Chong OON (NP)" userId="19b35abc-dbd4-44ab-bb9c-b5c8515f4157" providerId="ADAL" clId="{8480DB1B-5C00-4DFF-B16C-DA3C8F0FB149}" dt="2022-05-09T09:49:19.889" v="1326"/>
        <pc:sldMkLst>
          <pc:docMk/>
          <pc:sldMk cId="624243374" sldId="366"/>
        </pc:sldMkLst>
        <pc:spChg chg="mod">
          <ac:chgData name="Wee Chong OON (NP)" userId="19b35abc-dbd4-44ab-bb9c-b5c8515f4157" providerId="ADAL" clId="{8480DB1B-5C00-4DFF-B16C-DA3C8F0FB149}" dt="2022-05-09T09:45:23.464" v="1319" actId="14100"/>
          <ac:spMkLst>
            <pc:docMk/>
            <pc:sldMk cId="624243374" sldId="366"/>
            <ac:spMk id="8" creationId="{00000000-0000-0000-0000-000000000000}"/>
          </ac:spMkLst>
        </pc:spChg>
      </pc:sldChg>
      <pc:sldChg chg="add">
        <pc:chgData name="Wee Chong OON (NP)" userId="19b35abc-dbd4-44ab-bb9c-b5c8515f4157" providerId="ADAL" clId="{8480DB1B-5C00-4DFF-B16C-DA3C8F0FB149}" dt="2022-05-09T09:59:25.330" v="1364"/>
        <pc:sldMkLst>
          <pc:docMk/>
          <pc:sldMk cId="3491051487" sldId="367"/>
        </pc:sldMkLst>
      </pc:sldChg>
      <pc:sldChg chg="add">
        <pc:chgData name="Wee Chong OON (NP)" userId="19b35abc-dbd4-44ab-bb9c-b5c8515f4157" providerId="ADAL" clId="{8480DB1B-5C00-4DFF-B16C-DA3C8F0FB149}" dt="2022-05-09T09:59:25.330" v="1364"/>
        <pc:sldMkLst>
          <pc:docMk/>
          <pc:sldMk cId="3136624113" sldId="36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5/7/2023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Remember back in Week 2 when we introduced basic File I/O in Python using the open function to create a file object, and how we can use that file object to read a text file? And remember when I said that there will be a more complete lesson on File I/O later in the course? Well, this is the more complete lesson on File I/O I promised you. Yep, you can trust me to keep my promises.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2865070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text to a file is also pretty easy. As usual, the first thing you need to do is to obtain the proper file object, except that you need to set the correct mode. If you wish to create a new file or overwrite an existing file with the same filename, use write mode denoted by the letter w. In this case, if there is an existing file called joke.txt in the PRG1_data directory, it will be erased and become an empty file.</a:t>
            </a:r>
          </a:p>
          <a:p>
            <a:endParaRPr lang="en-US" dirty="0"/>
          </a:p>
          <a:p>
            <a:r>
              <a:rPr lang="en-US" dirty="0"/>
              <a:t>Once you have the file object, just use the write function to write text to the file. The write function only accepts string arguments, and it will write the string to the file. Note that if you want to advance to the next line, you have to put in backslash-n at the end of the line, which is the escape sequence for end-of-line.</a:t>
            </a:r>
          </a:p>
          <a:p>
            <a:endParaRPr lang="en-US" dirty="0"/>
          </a:p>
          <a:p>
            <a:r>
              <a:rPr lang="en-US" dirty="0"/>
              <a:t>What if you want to add on to the file rather than replace it? Then you should call the open function using the append mode, denoted by the letter a. In this case, datafile will also refer to the file joke.txt, but the old data will remain. Subsequent calls to the write function will instead add the text to the end of the file.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39539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did you notice an extra line of code that I added to the previous slide? What’s this </a:t>
            </a:r>
            <a:r>
              <a:rPr lang="en-US" dirty="0" err="1"/>
              <a:t>file.close</a:t>
            </a:r>
            <a:r>
              <a:rPr lang="en-US" dirty="0"/>
              <a:t>() business? Well, the close() function (surprise, surprise) closes the file. This tells the program that we are done reading or writing to the file and to finalize all the changes. A closed file object cannot be read or written to anymore.</a:t>
            </a:r>
          </a:p>
          <a:p>
            <a:endParaRPr lang="en-US" dirty="0"/>
          </a:p>
          <a:p>
            <a:r>
              <a:rPr lang="en-US" dirty="0"/>
              <a:t>Python automatically closes a file when its file object is reassigned to another file, but it is always a good practice to use the close() function to close a file explicitly once you are done with it. There are many reasons why this is a good idea. One reason is that when writing to a file, the data is often held in memory and doesn’t actually write to the hard drive until the file is closed. Another reason is, some operating systems treat open files as locked and private. While you have a file open, other programs cannot open it and therefore can’t even read the data. Also, the data of an open file is normally held in a temporary memory location. When you close the file, it frees up the memory so that it can used for other purposes.</a:t>
            </a:r>
          </a:p>
          <a:p>
            <a:endParaRPr lang="en-US" dirty="0"/>
          </a:p>
          <a:p>
            <a:r>
              <a:rPr lang="en-US" dirty="0"/>
              <a:t>The moral of the story is: close your files once you’re done with them. Don’t be lazy.</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65026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12</a:t>
            </a:fld>
            <a:endParaRPr lang="en-GB" altLang="en-US" sz="1000">
              <a:latin typeface="Arial" charset="0"/>
            </a:endParaRPr>
          </a:p>
        </p:txBody>
      </p:sp>
    </p:spTree>
    <p:extLst>
      <p:ext uri="{BB962C8B-B14F-4D97-AF65-F5344CB8AC3E}">
        <p14:creationId xmlns:p14="http://schemas.microsoft.com/office/powerpoint/2010/main" val="624785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end this lesson, let’s examine what is actually stored in a text file a little more closely. Suppose we have a text file called earnings.csv containing this text. “csv” stands for comma-separated values, which is a simple standard format that says that the values in the file are separated by commas. In this case, we have the top 3 professional esports earners, like N0tail who has made 6.9 million US dollars playing DOTA2. Wait, is this right? 7 million bucks playing a video game? I’m in the wrong job.</a:t>
            </a:r>
          </a:p>
          <a:p>
            <a:endParaRPr lang="en-US" dirty="0"/>
          </a:p>
          <a:p>
            <a:r>
              <a:rPr lang="en-US" dirty="0"/>
              <a:t>Anyway, to get a better understanding of what is contained in a text file, let’s run this program. If you recall, split() is a string function that creates a list out of a string by separating each item using the given delimiter character. In this case, we specify a comma as the character, so this code will open the file, read each line, create a list out of each line using split and print out the result. And of course, we close the file afterwards.</a:t>
            </a:r>
          </a:p>
          <a:p>
            <a:endParaRPr lang="en-US" dirty="0"/>
          </a:p>
          <a:p>
            <a:r>
              <a:rPr lang="en-US" dirty="0"/>
              <a:t>This is the output. You will see that each line is split into 2 items. Note that both items are strings, which you can tell by the single quotes. So if you want to read an integer or a float from a file, you must remember to convert it to the correct type afterwards. The other thing to note is that the second item ends with a backslash-n, which is the escape sequence for enter. It is important to remember that text files always have this invisible end-of-line character at the end of every line, because this will affect how you code.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2333201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all there really is to it. With a little imagination, you can do a lot with just text files, saving your information to disk and reading it again later. To do so, you just need to use python’s native open function with the correct mode, either read mode for reading files, write mode for creating new files or overwriting old files, or append mode to add more text to the end of an existing file. You can use a for loop to read a file line by line, or the read or </a:t>
            </a:r>
            <a:r>
              <a:rPr lang="en-US" dirty="0" err="1"/>
              <a:t>readline</a:t>
            </a:r>
            <a:r>
              <a:rPr lang="en-US" dirty="0"/>
              <a:t> functions to read parts of a file. As for writing to a file, just use the write function. And always remember to close the file when you’re done.</a:t>
            </a:r>
          </a:p>
          <a:p>
            <a:endParaRPr lang="en-US" dirty="0"/>
          </a:p>
          <a:p>
            <a:r>
              <a:rPr lang="en-US" dirty="0"/>
              <a:t>By the way, do you know what is a dinosaur’s </a:t>
            </a:r>
            <a:r>
              <a:rPr lang="en-US" dirty="0" err="1"/>
              <a:t>favourite</a:t>
            </a:r>
            <a:r>
              <a:rPr lang="en-US" dirty="0"/>
              <a:t> type of file? A </a:t>
            </a:r>
            <a:r>
              <a:rPr lang="en-US" dirty="0" err="1"/>
              <a:t>rar</a:t>
            </a:r>
            <a:r>
              <a:rPr lang="en-US" dirty="0"/>
              <a:t> file.</a:t>
            </a:r>
          </a:p>
          <a:p>
            <a:endParaRPr lang="en-US" dirty="0"/>
          </a:p>
          <a:p>
            <a:r>
              <a:rPr lang="en-US" dirty="0"/>
              <a:t>Bye </a:t>
            </a:r>
            <a:r>
              <a:rPr lang="en-US" dirty="0" err="1"/>
              <a:t>bye</a:t>
            </a:r>
            <a:r>
              <a:rPr lang="en-US" dirty="0"/>
              <a: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165141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to be honest, we aren’t going to be covering too much more. In the earlier lesson, you already learned how to read a text file. In this lesson, we will mainly be covering how you can write to a text file, and how to properly close a file so that everything you wrote to the file gets saved properly.</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286591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few slides is a recap of Week 2’s Introduction to File I/O. If you do not need a recap, you can skip ahead to slide 10 for the new stuff.</a:t>
            </a:r>
            <a:endParaRPr lang="en-SG"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327504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file is either a text file or a binary file depending on the information that it contains.</a:t>
            </a:r>
          </a:p>
          <a:p>
            <a:endParaRPr lang="en-US" dirty="0"/>
          </a:p>
          <a:p>
            <a:r>
              <a:rPr lang="en-US" dirty="0"/>
              <a:t>Text files contains lines of text, and are usually human-readable, so you could open a text file with a text editor like Notepad and be able to read and understand what it says. Each line consists of a sequence of characters, which could be letters, numbers, symbols or certain special characters. And at the end of each line, there is usually an end-of-line (or EOL) character to signify the end of the line. If this is all a file contains, it’s a text file.</a:t>
            </a:r>
          </a:p>
          <a:p>
            <a:endParaRPr lang="en-US" dirty="0"/>
          </a:p>
          <a:p>
            <a:r>
              <a:rPr lang="en-US" dirty="0"/>
              <a:t>A binary file is essentially a non-text file. Instead of containing human-readable characters, it contains a sequence of bytes, which is essentially a binary code made of a bunch of ones and zeros. In general, you can’t just open a binary file with a text editor to see what the file contains. Instead, you need some specialized program that understands the file’s structure to make sense of the information. For example, image files are binary files stored in a specific format, such as jpg or bmp. If you open an image file with a text editor, it won’t work. To see the image, you will need a special program such as MS Paint that can understand the file format in order to display the image.</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746209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Python handles files, let’s first create a text file using Notepad. Just open Notepad and type in the following text.</a:t>
            </a:r>
          </a:p>
          <a:p>
            <a:endParaRPr lang="en-US" dirty="0"/>
          </a:p>
          <a:p>
            <a:r>
              <a:rPr lang="en-US" dirty="0"/>
              <a:t>Now save the file in some directory. For example, you could create a directory in D drive called PRG1_data and save the file as todolist.txt. In that case, the full pathname of the file would be as given here. If you did this correctly, you should be able to use Windows Explorer to open the PRG1_data folder in D drive and see the todolist.txt file right there.</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2883628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see how python handles files, specifically text files.</a:t>
            </a:r>
          </a:p>
          <a:p>
            <a:endParaRPr lang="en-US" dirty="0"/>
          </a:p>
          <a:p>
            <a:r>
              <a:rPr lang="en-US" dirty="0"/>
              <a:t>The first thing that we need to do is to have something that tells the program which file we are trying to access. For this purpose, python has the built-in function called open(), which returns a file object. The file object provides a bunch of useful functions that we can use to manipulate the file. Let’s see how this works.</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1100507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open function takes in two parameters, both of which are strings. The first parameter is the name of the file to open, while the second parameter is the mode of operation. Assuming nothing goes wrong, the open function will return a file object, which you can assign to a variable as usual.</a:t>
            </a:r>
          </a:p>
          <a:p>
            <a:endParaRPr lang="en-US" dirty="0"/>
          </a:p>
          <a:p>
            <a:r>
              <a:rPr lang="en-US" dirty="0"/>
              <a:t>The filename is pretty straightforward: it’s just the name of the file. If the file is in the same directory as the python program file, then you just need to provide the filename, but if it is in some other directory, you will need to give the full pathname. </a:t>
            </a:r>
          </a:p>
          <a:p>
            <a:endParaRPr lang="en-US" dirty="0"/>
          </a:p>
          <a:p>
            <a:r>
              <a:rPr lang="en-US" dirty="0"/>
              <a:t>The second parameter is the mode, which describes what you are going to do with the file. There are several available modes, but at this point we will look at the three most common ones. Read mode, represented by the letter r, is used when you only want to read the file without changing its contents. Write mode, denoted by w, is used when you want to write to a file, and any existing file with the same name will be erased. However, if you do not wish to erase the existing file but want to add on to the file, then you should instead use append mode, represented by the letter a. In this mode, anything you write will be added to the end of the existing file.</a:t>
            </a:r>
          </a:p>
          <a:p>
            <a:endParaRPr lang="en-US" dirty="0"/>
          </a:p>
          <a:p>
            <a:r>
              <a:rPr lang="en-US" dirty="0"/>
              <a:t>For example, suppose you have a file called “todolist.txt” that you created using notepad, and you want to read this file. Here is what you might do. If the file is not in the same directory as the python program file, you will need to provide the full path. One common practice is to have a separate string variable that contains the path, in this case it’s D double backslash PRg1_data double backslash. Why double backslash? Remember when we were talking about escape characters for strings? Well, the escape character for the backslash character is two backslash characters. Crazy, I know. Anyway, with the path variable properly initialized, we can use path + “todolist.txt” to create the full pathname for the file as the first argument to the open function. Since we want to read the file, the second argument is “r” for read mode. Finally, we assign the result of the function to our variable datafile.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776630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we’ve obtained the file object. What can we do with it? Quite a lot, actually, but for now, let’s just see how we can read text from the file. Given the file object called datafile, we can use the read function to grab the entire file and return it as a single gigantic string. </a:t>
            </a:r>
            <a:r>
              <a:rPr lang="en-US" baseline="0" dirty="0"/>
              <a:t>To verify that the text has been read, just print the string to see the output.</a:t>
            </a:r>
            <a:endParaRPr lang="en-US" dirty="0"/>
          </a:p>
          <a:p>
            <a:endParaRPr lang="en-US" dirty="0"/>
          </a:p>
          <a:p>
            <a:r>
              <a:rPr lang="en-US" dirty="0"/>
              <a:t>Instead of reading the entire file at once, you could specify the number of characters to extract, so </a:t>
            </a:r>
            <a:r>
              <a:rPr lang="en-US" dirty="0" err="1"/>
              <a:t>file.read</a:t>
            </a:r>
            <a:r>
              <a:rPr lang="en-US" dirty="0"/>
              <a:t>(5) would read and return the next five characters from the file as a string. You could also use </a:t>
            </a:r>
            <a:r>
              <a:rPr lang="en-US" dirty="0" err="1"/>
              <a:t>readline</a:t>
            </a:r>
            <a:r>
              <a:rPr lang="en-US" dirty="0"/>
              <a:t>() to return the next line of the file. Note that the file object keeps track of the position of the file that was last read, so if you call </a:t>
            </a:r>
            <a:r>
              <a:rPr lang="en-US" dirty="0" err="1"/>
              <a:t>readline</a:t>
            </a:r>
            <a:r>
              <a:rPr lang="en-US" dirty="0"/>
              <a:t> several times, each call will return the next line. </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3521776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end of the recap. Now, on to the new stuff.</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755200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5</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 name="Rectangle 14">
            <a:extLst>
              <a:ext uri="{FF2B5EF4-FFF2-40B4-BE49-F238E27FC236}">
                <a16:creationId xmlns:a16="http://schemas.microsoft.com/office/drawing/2014/main" id="{4BCBBCF7-962F-4E69-AB7A-0922310FEDCE}"/>
              </a:ext>
            </a:extLst>
          </p:cNvPr>
          <p:cNvSpPr>
            <a:spLocks noChangeArrowheads="1"/>
          </p:cNvSpPr>
          <p:nvPr userDrawn="1"/>
        </p:nvSpPr>
        <p:spPr bwMode="auto">
          <a:xfrm>
            <a:off x="2895600" y="3429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b="1">
                <a:solidFill>
                  <a:srgbClr val="660033"/>
                </a:solidFill>
                <a:latin typeface="Arial Narrow" panose="020B0606020202030204" pitchFamily="34" charset="0"/>
              </a:defRPr>
            </a:lvl1pPr>
            <a:lvl2pPr>
              <a:defRPr>
                <a:solidFill>
                  <a:srgbClr val="660033"/>
                </a:solidFill>
                <a:latin typeface="Arial Narrow" panose="020B0606020202030204" pitchFamily="34" charset="0"/>
              </a:defRPr>
            </a:lvl2pPr>
            <a:lvl3pPr>
              <a:defRPr>
                <a:solidFill>
                  <a:srgbClr val="660033"/>
                </a:solidFill>
                <a:latin typeface="Arial Narrow" panose="020B0606020202030204" pitchFamily="34" charset="0"/>
              </a:defRPr>
            </a:lvl3pPr>
            <a:lvl4pPr>
              <a:defRPr>
                <a:solidFill>
                  <a:srgbClr val="660033"/>
                </a:solidFill>
                <a:latin typeface="Arial Narrow" panose="020B0606020202030204" pitchFamily="34" charset="0"/>
              </a:defRPr>
            </a:lvl4pPr>
            <a:lvl5pPr>
              <a:defRPr>
                <a:solidFill>
                  <a:srgbClr val="660033"/>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08013"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03/05/2023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5</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00013EB9-8746-45D8-81FE-1ED772C08227}"/>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SzPct val="8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Font typeface="Wingdings" panose="05000000000000000000" pitchFamily="2" charset="2"/>
        <a:buChar char="ü"/>
        <a:defRPr sz="2000">
          <a:solidFill>
            <a:srgbClr val="640064"/>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3.m4a"/><Relationship Id="rId7" Type="http://schemas.openxmlformats.org/officeDocument/2006/relationships/image" Target="../media/image13.png"/><Relationship Id="rId2" Type="http://schemas.microsoft.com/office/2007/relationships/media" Target="../media/media13.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8.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p:txBody>
          <a:bodyPr/>
          <a:lstStyle/>
          <a:p>
            <a:r>
              <a:rPr lang="en-GB" dirty="0"/>
              <a:t>File I/O</a:t>
            </a:r>
          </a:p>
        </p:txBody>
      </p:sp>
      <p:pic>
        <p:nvPicPr>
          <p:cNvPr id="3" name="Audio 2">
            <a:hlinkClick r:id="" action="ppaction://media"/>
            <a:extLst>
              <a:ext uri="{FF2B5EF4-FFF2-40B4-BE49-F238E27FC236}">
                <a16:creationId xmlns:a16="http://schemas.microsoft.com/office/drawing/2014/main" id="{A7F91F1A-1F84-492E-8302-06FF9B49D9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7421">
        <p14:switch dir="r"/>
      </p:transition>
    </mc:Choice>
    <mc:Fallback xmlns="">
      <p:transition spd="slow" advTm="274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763C4-228F-4D07-B21E-311DE4224A1A}"/>
              </a:ext>
            </a:extLst>
          </p:cNvPr>
          <p:cNvSpPr>
            <a:spLocks noGrp="1"/>
          </p:cNvSpPr>
          <p:nvPr>
            <p:ph type="title"/>
          </p:nvPr>
        </p:nvSpPr>
        <p:spPr/>
        <p:txBody>
          <a:bodyPr/>
          <a:lstStyle/>
          <a:p>
            <a:r>
              <a:rPr lang="en-SG" dirty="0"/>
              <a:t>Writing Text to a File</a:t>
            </a:r>
          </a:p>
        </p:txBody>
      </p:sp>
      <p:sp>
        <p:nvSpPr>
          <p:cNvPr id="3" name="Content Placeholder 2">
            <a:extLst>
              <a:ext uri="{FF2B5EF4-FFF2-40B4-BE49-F238E27FC236}">
                <a16:creationId xmlns:a16="http://schemas.microsoft.com/office/drawing/2014/main" id="{F47E9D79-03C1-415D-883C-45236537D396}"/>
              </a:ext>
            </a:extLst>
          </p:cNvPr>
          <p:cNvSpPr>
            <a:spLocks noGrp="1"/>
          </p:cNvSpPr>
          <p:nvPr>
            <p:ph idx="1"/>
          </p:nvPr>
        </p:nvSpPr>
        <p:spPr/>
        <p:txBody>
          <a:bodyPr/>
          <a:lstStyle/>
          <a:p>
            <a:r>
              <a:rPr lang="en-SG" dirty="0"/>
              <a:t>Creating a new file or overwriting an old file:</a:t>
            </a:r>
          </a:p>
          <a:p>
            <a:endParaRPr lang="en-SG" dirty="0"/>
          </a:p>
          <a:p>
            <a:endParaRPr lang="en-SG" dirty="0"/>
          </a:p>
          <a:p>
            <a:r>
              <a:rPr lang="en-SG" dirty="0"/>
              <a:t>Writing to a file:</a:t>
            </a:r>
          </a:p>
          <a:p>
            <a:endParaRPr lang="en-SG" dirty="0"/>
          </a:p>
          <a:p>
            <a:endParaRPr lang="en-SG" dirty="0"/>
          </a:p>
          <a:p>
            <a:r>
              <a:rPr lang="en-SG" dirty="0"/>
              <a:t>Appending to an existing file:</a:t>
            </a:r>
          </a:p>
        </p:txBody>
      </p:sp>
      <p:pic>
        <p:nvPicPr>
          <p:cNvPr id="8" name="Picture 7">
            <a:extLst>
              <a:ext uri="{FF2B5EF4-FFF2-40B4-BE49-F238E27FC236}">
                <a16:creationId xmlns:a16="http://schemas.microsoft.com/office/drawing/2014/main" id="{A654966E-B204-4660-8349-8D73BB9917E4}"/>
              </a:ext>
            </a:extLst>
          </p:cNvPr>
          <p:cNvPicPr>
            <a:picLocks noChangeAspect="1"/>
          </p:cNvPicPr>
          <p:nvPr/>
        </p:nvPicPr>
        <p:blipFill>
          <a:blip r:embed="rId6"/>
          <a:stretch>
            <a:fillRect/>
          </a:stretch>
        </p:blipFill>
        <p:spPr>
          <a:xfrm>
            <a:off x="282615" y="1443618"/>
            <a:ext cx="5410200" cy="484401"/>
          </a:xfrm>
          <a:prstGeom prst="rect">
            <a:avLst/>
          </a:prstGeom>
          <a:ln>
            <a:solidFill>
              <a:schemeClr val="tx1"/>
            </a:solidFill>
          </a:ln>
        </p:spPr>
      </p:pic>
      <p:pic>
        <p:nvPicPr>
          <p:cNvPr id="9" name="Picture 8">
            <a:extLst>
              <a:ext uri="{FF2B5EF4-FFF2-40B4-BE49-F238E27FC236}">
                <a16:creationId xmlns:a16="http://schemas.microsoft.com/office/drawing/2014/main" id="{52DFB9BB-FBC5-4BC0-9FC1-F796B13C0F63}"/>
              </a:ext>
            </a:extLst>
          </p:cNvPr>
          <p:cNvPicPr>
            <a:picLocks noChangeAspect="1"/>
          </p:cNvPicPr>
          <p:nvPr/>
        </p:nvPicPr>
        <p:blipFill>
          <a:blip r:embed="rId7"/>
          <a:stretch>
            <a:fillRect/>
          </a:stretch>
        </p:blipFill>
        <p:spPr>
          <a:xfrm>
            <a:off x="282615" y="2971800"/>
            <a:ext cx="7946985" cy="492883"/>
          </a:xfrm>
          <a:prstGeom prst="rect">
            <a:avLst/>
          </a:prstGeom>
          <a:ln>
            <a:solidFill>
              <a:schemeClr val="tx1"/>
            </a:solidFill>
          </a:ln>
        </p:spPr>
      </p:pic>
      <p:pic>
        <p:nvPicPr>
          <p:cNvPr id="10" name="Picture 9">
            <a:extLst>
              <a:ext uri="{FF2B5EF4-FFF2-40B4-BE49-F238E27FC236}">
                <a16:creationId xmlns:a16="http://schemas.microsoft.com/office/drawing/2014/main" id="{F284565B-1C6D-48B7-AB0C-30EDFC4EC741}"/>
              </a:ext>
            </a:extLst>
          </p:cNvPr>
          <p:cNvPicPr>
            <a:picLocks noChangeAspect="1"/>
          </p:cNvPicPr>
          <p:nvPr/>
        </p:nvPicPr>
        <p:blipFill>
          <a:blip r:embed="rId8"/>
          <a:stretch>
            <a:fillRect/>
          </a:stretch>
        </p:blipFill>
        <p:spPr>
          <a:xfrm>
            <a:off x="282615" y="4541843"/>
            <a:ext cx="5279985" cy="724463"/>
          </a:xfrm>
          <a:prstGeom prst="rect">
            <a:avLst/>
          </a:prstGeom>
          <a:ln>
            <a:solidFill>
              <a:schemeClr val="tx1"/>
            </a:solidFill>
          </a:ln>
        </p:spPr>
      </p:pic>
      <p:pic>
        <p:nvPicPr>
          <p:cNvPr id="5" name="Audio 4">
            <a:hlinkClick r:id="" action="ppaction://media"/>
            <a:extLst>
              <a:ext uri="{FF2B5EF4-FFF2-40B4-BE49-F238E27FC236}">
                <a16:creationId xmlns:a16="http://schemas.microsoft.com/office/drawing/2014/main" id="{A18AF718-A4E8-4780-9AC1-B66157B6ED2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623048724"/>
      </p:ext>
    </p:extLst>
  </p:cSld>
  <p:clrMapOvr>
    <a:masterClrMapping/>
  </p:clrMapOvr>
  <mc:AlternateContent xmlns:mc="http://schemas.openxmlformats.org/markup-compatibility/2006" xmlns:p14="http://schemas.microsoft.com/office/powerpoint/2010/main">
    <mc:Choice Requires="p14">
      <p:transition spd="slow" advTm="74678">
        <p14:switch dir="r"/>
      </p:transition>
    </mc:Choice>
    <mc:Fallback xmlns="">
      <p:transition spd="slow" advTm="746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t>
            </a:r>
            <a:r>
              <a:rPr lang="en-US" dirty="0">
                <a:latin typeface="Courier New" panose="02070309020205020404" pitchFamily="49" charset="0"/>
                <a:cs typeface="Courier New" panose="02070309020205020404" pitchFamily="49" charset="0"/>
              </a:rPr>
              <a:t>close()</a:t>
            </a:r>
          </a:p>
        </p:txBody>
      </p:sp>
      <p:sp>
        <p:nvSpPr>
          <p:cNvPr id="3" name="Content Placeholder 2"/>
          <p:cNvSpPr>
            <a:spLocks noGrp="1"/>
          </p:cNvSpPr>
          <p:nvPr>
            <p:ph idx="1"/>
          </p:nvPr>
        </p:nvSpPr>
        <p:spPr/>
        <p:txBody>
          <a:bodyPr/>
          <a:lstStyle/>
          <a:p>
            <a:r>
              <a:rPr lang="en-US" dirty="0"/>
              <a:t>Closes the opened file</a:t>
            </a:r>
          </a:p>
          <a:p>
            <a:pPr marL="0" indent="0">
              <a:spcBef>
                <a:spcPts val="0"/>
              </a:spcBef>
              <a:buNone/>
            </a:pPr>
            <a:r>
              <a:rPr lang="en-US" b="0" dirty="0"/>
              <a:t>	</a:t>
            </a:r>
            <a:r>
              <a:rPr lang="en-US" sz="2000" b="0" dirty="0">
                <a:latin typeface="Calibri" panose="020F0502020204030204" pitchFamily="34" charset="0"/>
                <a:cs typeface="Calibri" panose="020F0502020204030204" pitchFamily="34" charset="0"/>
              </a:rPr>
              <a:t>	</a:t>
            </a:r>
            <a:r>
              <a:rPr lang="en-US" sz="2000" dirty="0">
                <a:solidFill>
                  <a:schemeClr val="tx1"/>
                </a:solidFill>
                <a:latin typeface="Courier New" panose="02070309020205020404" pitchFamily="49" charset="0"/>
                <a:cs typeface="Courier New" panose="02070309020205020404" pitchFamily="49" charset="0"/>
              </a:rPr>
              <a:t>file = open("filename.txt", "r")</a:t>
            </a:r>
          </a:p>
          <a:p>
            <a:pPr marL="0" indent="0">
              <a:spcBef>
                <a:spcPts val="0"/>
              </a:spcBef>
              <a:buNone/>
            </a:pPr>
            <a:r>
              <a:rPr lang="en-US" sz="2000" dirty="0">
                <a:solidFill>
                  <a:schemeClr val="tx1"/>
                </a:solidFill>
                <a:latin typeface="Courier New" panose="02070309020205020404" pitchFamily="49" charset="0"/>
                <a:cs typeface="Courier New" panose="02070309020205020404" pitchFamily="49" charset="0"/>
              </a:rPr>
              <a:t>		…</a:t>
            </a:r>
          </a:p>
          <a:p>
            <a:pPr marL="0" indent="0">
              <a:spcBef>
                <a:spcPts val="0"/>
              </a:spcBef>
              <a:buNone/>
            </a:pPr>
            <a:r>
              <a:rPr lang="en-US" sz="2000" dirty="0">
                <a:solidFill>
                  <a:schemeClr val="tx1"/>
                </a:solidFill>
                <a:latin typeface="Courier New" panose="02070309020205020404" pitchFamily="49" charset="0"/>
                <a:cs typeface="Courier New" panose="02070309020205020404" pitchFamily="49" charset="0"/>
              </a:rPr>
              <a:t>		…</a:t>
            </a:r>
          </a:p>
          <a:p>
            <a:pPr marL="0" indent="0">
              <a:spcBef>
                <a:spcPts val="0"/>
              </a:spcBef>
              <a:buNone/>
            </a:pP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file.close</a:t>
            </a:r>
            <a:r>
              <a:rPr lang="en-US" sz="2000" dirty="0">
                <a:solidFill>
                  <a:schemeClr val="tx1"/>
                </a:solidFill>
                <a:latin typeface="Courier New" panose="02070309020205020404" pitchFamily="49" charset="0"/>
                <a:cs typeface="Courier New" panose="02070309020205020404" pitchFamily="49" charset="0"/>
              </a:rPr>
              <a:t>()</a:t>
            </a:r>
          </a:p>
          <a:p>
            <a:pPr marL="0" indent="0">
              <a:buNone/>
            </a:pPr>
            <a:endParaRPr lang="en-US" b="0" dirty="0"/>
          </a:p>
          <a:p>
            <a:r>
              <a:rPr lang="en-US" dirty="0"/>
              <a:t>A closed file cannot be read or written to anymore</a:t>
            </a:r>
          </a:p>
          <a:p>
            <a:r>
              <a:rPr lang="en-US" dirty="0"/>
              <a:t>Python automatically closes a file when the reference object of a file is reassigned to another file. </a:t>
            </a:r>
          </a:p>
          <a:p>
            <a:r>
              <a:rPr lang="en-US" dirty="0"/>
              <a:t>It is a good practice to use the close() method to close a file, even for input file to prevent resource issue.</a:t>
            </a:r>
          </a:p>
        </p:txBody>
      </p:sp>
      <p:pic>
        <p:nvPicPr>
          <p:cNvPr id="6" name="Audio 5">
            <a:hlinkClick r:id="" action="ppaction://media"/>
            <a:extLst>
              <a:ext uri="{FF2B5EF4-FFF2-40B4-BE49-F238E27FC236}">
                <a16:creationId xmlns:a16="http://schemas.microsoft.com/office/drawing/2014/main" id="{664E6972-017E-440C-ADD4-60FB1955F0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0201284"/>
      </p:ext>
    </p:extLst>
  </p:cSld>
  <p:clrMapOvr>
    <a:masterClrMapping/>
  </p:clrMapOvr>
  <mc:AlternateContent xmlns:mc="http://schemas.openxmlformats.org/markup-compatibility/2006" xmlns:p14="http://schemas.microsoft.com/office/powerpoint/2010/main">
    <mc:Choice Requires="p14">
      <p:transition spd="slow" advTm="75758">
        <p14:switch dir="r"/>
      </p:transition>
    </mc:Choice>
    <mc:Fallback xmlns="">
      <p:transition spd="slow" advTm="757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the activities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3919806838"/>
      </p:ext>
    </p:extLst>
  </p:cSld>
  <p:clrMapOvr>
    <a:masterClrMapping/>
  </p:clrMapOvr>
  <mc:AlternateContent xmlns:mc="http://schemas.openxmlformats.org/markup-compatibility/2006" xmlns:p14="http://schemas.microsoft.com/office/powerpoint/2010/main">
    <mc:Choice Requires="p14">
      <p:transition spd="slow" p14:dur="1250" advTm="9000">
        <p14:switch dir="r"/>
      </p:transition>
    </mc:Choice>
    <mc:Fallback xmlns="">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763C4-228F-4D07-B21E-311DE4224A1A}"/>
              </a:ext>
            </a:extLst>
          </p:cNvPr>
          <p:cNvSpPr>
            <a:spLocks noGrp="1"/>
          </p:cNvSpPr>
          <p:nvPr>
            <p:ph type="title"/>
          </p:nvPr>
        </p:nvSpPr>
        <p:spPr/>
        <p:txBody>
          <a:bodyPr/>
          <a:lstStyle/>
          <a:p>
            <a:r>
              <a:rPr lang="en-SG" dirty="0"/>
              <a:t>What is Stored in a Text File?</a:t>
            </a:r>
          </a:p>
        </p:txBody>
      </p:sp>
      <p:sp>
        <p:nvSpPr>
          <p:cNvPr id="3" name="Content Placeholder 2">
            <a:extLst>
              <a:ext uri="{FF2B5EF4-FFF2-40B4-BE49-F238E27FC236}">
                <a16:creationId xmlns:a16="http://schemas.microsoft.com/office/drawing/2014/main" id="{F47E9D79-03C1-415D-883C-45236537D396}"/>
              </a:ext>
            </a:extLst>
          </p:cNvPr>
          <p:cNvSpPr>
            <a:spLocks noGrp="1"/>
          </p:cNvSpPr>
          <p:nvPr>
            <p:ph idx="1"/>
          </p:nvPr>
        </p:nvSpPr>
        <p:spPr/>
        <p:txBody>
          <a:bodyPr/>
          <a:lstStyle/>
          <a:p>
            <a:r>
              <a:rPr lang="en-SG" dirty="0"/>
              <a:t>Suppose we have a text file </a:t>
            </a:r>
            <a:r>
              <a:rPr lang="en-SG" dirty="0">
                <a:latin typeface="Courier New" panose="02070309020205020404" pitchFamily="49" charset="0"/>
                <a:cs typeface="Courier New" panose="02070309020205020404" pitchFamily="49" charset="0"/>
              </a:rPr>
              <a:t>earnings.csv</a:t>
            </a:r>
            <a:r>
              <a:rPr lang="en-SG" dirty="0"/>
              <a:t> :</a:t>
            </a:r>
          </a:p>
          <a:p>
            <a:endParaRPr lang="en-SG" dirty="0"/>
          </a:p>
          <a:p>
            <a:pPr marL="0" indent="0">
              <a:buNone/>
            </a:pPr>
            <a:endParaRPr lang="en-SG" dirty="0"/>
          </a:p>
          <a:p>
            <a:r>
              <a:rPr lang="en-SG" dirty="0"/>
              <a:t>Let’s run this program:</a:t>
            </a:r>
          </a:p>
          <a:p>
            <a:endParaRPr lang="en-SG" dirty="0"/>
          </a:p>
          <a:p>
            <a:endParaRPr lang="en-SG" dirty="0"/>
          </a:p>
          <a:p>
            <a:endParaRPr lang="en-SG" dirty="0"/>
          </a:p>
          <a:p>
            <a:r>
              <a:rPr lang="en-SG" dirty="0"/>
              <a:t>Output:</a:t>
            </a:r>
          </a:p>
        </p:txBody>
      </p:sp>
      <p:pic>
        <p:nvPicPr>
          <p:cNvPr id="4" name="Picture 3">
            <a:extLst>
              <a:ext uri="{FF2B5EF4-FFF2-40B4-BE49-F238E27FC236}">
                <a16:creationId xmlns:a16="http://schemas.microsoft.com/office/drawing/2014/main" id="{59245218-FD18-4AC8-A544-F54CA4AEABCC}"/>
              </a:ext>
            </a:extLst>
          </p:cNvPr>
          <p:cNvPicPr>
            <a:picLocks noChangeAspect="1"/>
          </p:cNvPicPr>
          <p:nvPr/>
        </p:nvPicPr>
        <p:blipFill>
          <a:blip r:embed="rId6"/>
          <a:stretch>
            <a:fillRect/>
          </a:stretch>
        </p:blipFill>
        <p:spPr>
          <a:xfrm>
            <a:off x="642937" y="1371600"/>
            <a:ext cx="2100264" cy="1091241"/>
          </a:xfrm>
          <a:prstGeom prst="rect">
            <a:avLst/>
          </a:prstGeom>
          <a:ln>
            <a:solidFill>
              <a:schemeClr val="tx1"/>
            </a:solidFill>
          </a:ln>
        </p:spPr>
      </p:pic>
      <p:pic>
        <p:nvPicPr>
          <p:cNvPr id="5" name="Picture 4">
            <a:extLst>
              <a:ext uri="{FF2B5EF4-FFF2-40B4-BE49-F238E27FC236}">
                <a16:creationId xmlns:a16="http://schemas.microsoft.com/office/drawing/2014/main" id="{2189DBF7-A6C6-4FDC-8E06-A6269961EA9E}"/>
              </a:ext>
            </a:extLst>
          </p:cNvPr>
          <p:cNvPicPr>
            <a:picLocks noChangeAspect="1"/>
          </p:cNvPicPr>
          <p:nvPr/>
        </p:nvPicPr>
        <p:blipFill>
          <a:blip r:embed="rId7"/>
          <a:stretch>
            <a:fillRect/>
          </a:stretch>
        </p:blipFill>
        <p:spPr>
          <a:xfrm>
            <a:off x="642937" y="2971254"/>
            <a:ext cx="4614863" cy="1382709"/>
          </a:xfrm>
          <a:prstGeom prst="rect">
            <a:avLst/>
          </a:prstGeom>
          <a:ln>
            <a:solidFill>
              <a:schemeClr val="tx1"/>
            </a:solidFill>
          </a:ln>
        </p:spPr>
      </p:pic>
      <p:pic>
        <p:nvPicPr>
          <p:cNvPr id="6" name="Picture 5">
            <a:extLst>
              <a:ext uri="{FF2B5EF4-FFF2-40B4-BE49-F238E27FC236}">
                <a16:creationId xmlns:a16="http://schemas.microsoft.com/office/drawing/2014/main" id="{67355905-3EAE-4942-A45C-30E397567701}"/>
              </a:ext>
            </a:extLst>
          </p:cNvPr>
          <p:cNvPicPr>
            <a:picLocks noChangeAspect="1"/>
          </p:cNvPicPr>
          <p:nvPr/>
        </p:nvPicPr>
        <p:blipFill>
          <a:blip r:embed="rId8"/>
          <a:stretch>
            <a:fillRect/>
          </a:stretch>
        </p:blipFill>
        <p:spPr>
          <a:xfrm>
            <a:off x="616835" y="5029200"/>
            <a:ext cx="3726565" cy="793863"/>
          </a:xfrm>
          <a:prstGeom prst="rect">
            <a:avLst/>
          </a:prstGeom>
          <a:ln>
            <a:solidFill>
              <a:schemeClr val="tx1"/>
            </a:solidFill>
          </a:ln>
        </p:spPr>
      </p:pic>
      <p:pic>
        <p:nvPicPr>
          <p:cNvPr id="7" name="Audio 6">
            <a:hlinkClick r:id="" action="ppaction://media"/>
            <a:extLst>
              <a:ext uri="{FF2B5EF4-FFF2-40B4-BE49-F238E27FC236}">
                <a16:creationId xmlns:a16="http://schemas.microsoft.com/office/drawing/2014/main" id="{5F5D49FD-A456-49B9-8B4F-076AE155D1C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
        <p:nvSpPr>
          <p:cNvPr id="8" name="TextBox 7">
            <a:extLst>
              <a:ext uri="{FF2B5EF4-FFF2-40B4-BE49-F238E27FC236}">
                <a16:creationId xmlns:a16="http://schemas.microsoft.com/office/drawing/2014/main" id="{44C3EFA0-DEF0-4DA6-B301-0D11761B05F0}"/>
              </a:ext>
            </a:extLst>
          </p:cNvPr>
          <p:cNvSpPr txBox="1"/>
          <p:nvPr/>
        </p:nvSpPr>
        <p:spPr>
          <a:xfrm>
            <a:off x="5410200" y="3954966"/>
            <a:ext cx="3276600" cy="646331"/>
          </a:xfrm>
          <a:prstGeom prst="rect">
            <a:avLst/>
          </a:prstGeom>
          <a:noFill/>
        </p:spPr>
        <p:txBody>
          <a:bodyPr wrap="square" rtlCol="0">
            <a:spAutoFit/>
          </a:bodyPr>
          <a:lstStyle/>
          <a:p>
            <a:r>
              <a:rPr lang="en-US" i="1" dirty="0">
                <a:solidFill>
                  <a:srgbClr val="0000FF"/>
                </a:solidFill>
              </a:rPr>
              <a:t>Will learn more about loop in next lesson</a:t>
            </a:r>
            <a:endParaRPr lang="en-GB" i="1" dirty="0">
              <a:solidFill>
                <a:srgbClr val="0000FF"/>
              </a:solidFill>
            </a:endParaRPr>
          </a:p>
        </p:txBody>
      </p:sp>
    </p:spTree>
    <p:custDataLst>
      <p:tags r:id="rId1"/>
    </p:custDataLst>
    <p:extLst>
      <p:ext uri="{BB962C8B-B14F-4D97-AF65-F5344CB8AC3E}">
        <p14:creationId xmlns:p14="http://schemas.microsoft.com/office/powerpoint/2010/main" val="3491051487"/>
      </p:ext>
    </p:extLst>
  </p:cSld>
  <p:clrMapOvr>
    <a:masterClrMapping/>
  </p:clrMapOvr>
  <mc:AlternateContent xmlns:mc="http://schemas.openxmlformats.org/markup-compatibility/2006" xmlns:p14="http://schemas.microsoft.com/office/powerpoint/2010/main">
    <mc:Choice Requires="p14">
      <p:transition spd="slow" advTm="104076">
        <p14:switch dir="r"/>
      </p:transition>
    </mc:Choice>
    <mc:Fallback xmlns="">
      <p:transition spd="slow" advTm="1040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7"/>
                </p:tgtEl>
              </p:cMediaNode>
            </p:audio>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B4CD-32DB-4457-AD88-241D49A3F86A}"/>
              </a:ext>
            </a:extLst>
          </p:cNvPr>
          <p:cNvSpPr>
            <a:spLocks noGrp="1"/>
          </p:cNvSpPr>
          <p:nvPr>
            <p:ph type="title"/>
          </p:nvPr>
        </p:nvSpPr>
        <p:spPr/>
        <p:txBody>
          <a:bodyPr/>
          <a:lstStyle/>
          <a:p>
            <a:r>
              <a:rPr lang="en-US" dirty="0"/>
              <a:t>Using ‘with’ statement in open()</a:t>
            </a:r>
            <a:endParaRPr lang="en-GB" dirty="0"/>
          </a:p>
        </p:txBody>
      </p:sp>
      <p:sp>
        <p:nvSpPr>
          <p:cNvPr id="3" name="Content Placeholder 2">
            <a:extLst>
              <a:ext uri="{FF2B5EF4-FFF2-40B4-BE49-F238E27FC236}">
                <a16:creationId xmlns:a16="http://schemas.microsoft.com/office/drawing/2014/main" id="{05F0FFEF-66AA-455A-8668-56C695690007}"/>
              </a:ext>
            </a:extLst>
          </p:cNvPr>
          <p:cNvSpPr>
            <a:spLocks noGrp="1"/>
          </p:cNvSpPr>
          <p:nvPr>
            <p:ph idx="1"/>
          </p:nvPr>
        </p:nvSpPr>
        <p:spPr/>
        <p:txBody>
          <a:bodyPr/>
          <a:lstStyle/>
          <a:p>
            <a:r>
              <a:rPr lang="en-US" dirty="0"/>
              <a:t>The with statement works with the open() function to open a file</a:t>
            </a:r>
          </a:p>
          <a:p>
            <a:r>
              <a:rPr lang="en-US" dirty="0"/>
              <a:t>Unlike open() where you have to close the file with the close() method, the with statement closes the file for you automatically</a:t>
            </a:r>
          </a:p>
          <a:p>
            <a:r>
              <a:rPr lang="en-US" dirty="0"/>
              <a:t>  </a:t>
            </a:r>
          </a:p>
          <a:p>
            <a:pPr marL="0" indent="0">
              <a:buNone/>
            </a:pPr>
            <a:endParaRPr lang="en-US" dirty="0"/>
          </a:p>
          <a:p>
            <a:pPr marL="0" indent="0">
              <a:spcBef>
                <a:spcPts val="2400"/>
              </a:spcBef>
              <a:buNone/>
              <a:tabLst>
                <a:tab pos="534988" algn="l"/>
              </a:tabLst>
            </a:pPr>
            <a:r>
              <a:rPr lang="en-US" dirty="0"/>
              <a:t>	can be written as</a:t>
            </a:r>
            <a:endParaRPr lang="en-GB" dirty="0"/>
          </a:p>
        </p:txBody>
      </p:sp>
      <p:pic>
        <p:nvPicPr>
          <p:cNvPr id="6" name="Picture 5">
            <a:extLst>
              <a:ext uri="{FF2B5EF4-FFF2-40B4-BE49-F238E27FC236}">
                <a16:creationId xmlns:a16="http://schemas.microsoft.com/office/drawing/2014/main" id="{A00555E9-B949-4AE8-AA7D-B1F273204D8D}"/>
              </a:ext>
            </a:extLst>
          </p:cNvPr>
          <p:cNvPicPr>
            <a:picLocks noChangeAspect="1"/>
          </p:cNvPicPr>
          <p:nvPr/>
        </p:nvPicPr>
        <p:blipFill>
          <a:blip r:embed="rId2"/>
          <a:stretch>
            <a:fillRect/>
          </a:stretch>
        </p:blipFill>
        <p:spPr>
          <a:xfrm>
            <a:off x="667215" y="3429000"/>
            <a:ext cx="4176584" cy="990600"/>
          </a:xfrm>
          <a:prstGeom prst="rect">
            <a:avLst/>
          </a:prstGeom>
        </p:spPr>
      </p:pic>
      <p:pic>
        <p:nvPicPr>
          <p:cNvPr id="7" name="Picture 6">
            <a:extLst>
              <a:ext uri="{FF2B5EF4-FFF2-40B4-BE49-F238E27FC236}">
                <a16:creationId xmlns:a16="http://schemas.microsoft.com/office/drawing/2014/main" id="{E6B80737-3DCF-434B-AF6B-F987C4F80D51}"/>
              </a:ext>
            </a:extLst>
          </p:cNvPr>
          <p:cNvPicPr>
            <a:picLocks noChangeAspect="1"/>
          </p:cNvPicPr>
          <p:nvPr/>
        </p:nvPicPr>
        <p:blipFill>
          <a:blip r:embed="rId3"/>
          <a:stretch>
            <a:fillRect/>
          </a:stretch>
        </p:blipFill>
        <p:spPr>
          <a:xfrm>
            <a:off x="685800" y="4953000"/>
            <a:ext cx="5005552" cy="762000"/>
          </a:xfrm>
          <a:prstGeom prst="rect">
            <a:avLst/>
          </a:prstGeom>
        </p:spPr>
      </p:pic>
    </p:spTree>
    <p:extLst>
      <p:ext uri="{BB962C8B-B14F-4D97-AF65-F5344CB8AC3E}">
        <p14:creationId xmlns:p14="http://schemas.microsoft.com/office/powerpoint/2010/main" val="153157584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a:xfrm>
            <a:off x="228600" y="990600"/>
            <a:ext cx="8229600" cy="4876800"/>
          </a:xfrm>
        </p:spPr>
        <p:txBody>
          <a:bodyPr/>
          <a:lstStyle/>
          <a:p>
            <a:r>
              <a:rPr lang="en-US" altLang="en-US" sz="2400" dirty="0"/>
              <a:t>In Python, you do not need to import a library in order to read and write files. It is handled natively in the language with the built-in </a:t>
            </a:r>
            <a:r>
              <a:rPr lang="en-US" altLang="en-US" sz="2400" dirty="0">
                <a:latin typeface="Courier New" panose="02070309020205020404" pitchFamily="49" charset="0"/>
                <a:cs typeface="Courier New" panose="02070309020205020404" pitchFamily="49" charset="0"/>
              </a:rPr>
              <a:t>open</a:t>
            </a:r>
            <a:r>
              <a:rPr lang="en-US" altLang="en-US" sz="2400" dirty="0"/>
              <a:t> function</a:t>
            </a:r>
          </a:p>
          <a:p>
            <a:pPr lvl="1"/>
            <a:r>
              <a:rPr lang="en-US" altLang="en-US" sz="2000" dirty="0"/>
              <a:t>Read mode (‘r’); </a:t>
            </a:r>
          </a:p>
          <a:p>
            <a:pPr lvl="1"/>
            <a:r>
              <a:rPr lang="en-US" altLang="en-US" sz="2000" dirty="0"/>
              <a:t>Write mode (‘w’)</a:t>
            </a:r>
          </a:p>
          <a:p>
            <a:pPr lvl="1"/>
            <a:r>
              <a:rPr lang="en-US" altLang="en-US" sz="2000" dirty="0"/>
              <a:t>Append mode (‘a’)</a:t>
            </a:r>
          </a:p>
          <a:p>
            <a:endParaRPr lang="en-US" altLang="en-US" sz="2400" dirty="0"/>
          </a:p>
          <a:p>
            <a:r>
              <a:rPr lang="en-US" altLang="en-US" sz="2400" dirty="0"/>
              <a:t>Use a for loop, </a:t>
            </a:r>
            <a:r>
              <a:rPr lang="en-US" altLang="en-US" sz="2400" dirty="0">
                <a:latin typeface="Courier New" panose="02070309020205020404" pitchFamily="49" charset="0"/>
                <a:cs typeface="Courier New" panose="02070309020205020404" pitchFamily="49" charset="0"/>
              </a:rPr>
              <a:t>read()</a:t>
            </a:r>
            <a:r>
              <a:rPr lang="en-US" altLang="en-US" sz="2400" dirty="0"/>
              <a:t> or </a:t>
            </a:r>
            <a:r>
              <a:rPr lang="en-US" altLang="en-US" sz="2400" dirty="0" err="1">
                <a:latin typeface="Courier New" panose="02070309020205020404" pitchFamily="49" charset="0"/>
                <a:cs typeface="Courier New" panose="02070309020205020404" pitchFamily="49" charset="0"/>
              </a:rPr>
              <a:t>readline</a:t>
            </a:r>
            <a:r>
              <a:rPr lang="en-US" altLang="en-US" sz="2400" dirty="0">
                <a:latin typeface="Courier New" panose="02070309020205020404" pitchFamily="49" charset="0"/>
                <a:cs typeface="Courier New" panose="02070309020205020404" pitchFamily="49" charset="0"/>
              </a:rPr>
              <a:t>()</a:t>
            </a:r>
            <a:r>
              <a:rPr lang="en-US" altLang="en-US" sz="2400" dirty="0"/>
              <a:t> to read a file</a:t>
            </a:r>
          </a:p>
          <a:p>
            <a:endParaRPr lang="en-US" altLang="en-US" sz="2400" dirty="0"/>
          </a:p>
          <a:p>
            <a:r>
              <a:rPr lang="en-US" altLang="en-US" sz="2400" dirty="0"/>
              <a:t>Use </a:t>
            </a:r>
            <a:r>
              <a:rPr lang="en-US" altLang="en-US" sz="2400" dirty="0">
                <a:latin typeface="Courier New" panose="02070309020205020404" pitchFamily="49" charset="0"/>
                <a:cs typeface="Courier New" panose="02070309020205020404" pitchFamily="49" charset="0"/>
              </a:rPr>
              <a:t>write()</a:t>
            </a:r>
            <a:r>
              <a:rPr lang="en-US" altLang="en-US" sz="2400" dirty="0"/>
              <a:t> to write to a file</a:t>
            </a:r>
          </a:p>
          <a:p>
            <a:endParaRPr lang="en-US" altLang="en-US" sz="2400" dirty="0"/>
          </a:p>
          <a:p>
            <a:r>
              <a:rPr lang="en-US" altLang="en-US" sz="2400" dirty="0"/>
              <a:t>Remember to </a:t>
            </a:r>
            <a:r>
              <a:rPr lang="en-US" altLang="en-US" sz="2400" dirty="0">
                <a:latin typeface="Courier New" panose="02070309020205020404" pitchFamily="49" charset="0"/>
                <a:cs typeface="Courier New" panose="02070309020205020404" pitchFamily="49" charset="0"/>
              </a:rPr>
              <a:t>close()</a:t>
            </a:r>
            <a:r>
              <a:rPr lang="en-US" altLang="en-US" sz="2400" dirty="0"/>
              <a:t> the file when you’re done</a:t>
            </a:r>
          </a:p>
          <a:p>
            <a:endParaRPr lang="en-US" altLang="en-US" sz="2400" dirty="0"/>
          </a:p>
          <a:p>
            <a:endParaRPr lang="en-US" altLang="en-US" sz="2000" dirty="0"/>
          </a:p>
          <a:p>
            <a:endParaRPr lang="en-US" altLang="en-US" sz="2000" dirty="0"/>
          </a:p>
        </p:txBody>
      </p:sp>
      <p:pic>
        <p:nvPicPr>
          <p:cNvPr id="2" name="Audio 1">
            <a:hlinkClick r:id="" action="ppaction://media"/>
            <a:extLst>
              <a:ext uri="{FF2B5EF4-FFF2-40B4-BE49-F238E27FC236}">
                <a16:creationId xmlns:a16="http://schemas.microsoft.com/office/drawing/2014/main" id="{A5FEB5F0-878F-43D1-AEC3-47E2B16FEA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36624113"/>
      </p:ext>
    </p:extLst>
  </p:cSld>
  <p:clrMapOvr>
    <a:masterClrMapping/>
  </p:clrMapOvr>
  <mc:AlternateContent xmlns:mc="http://schemas.openxmlformats.org/markup-compatibility/2006" xmlns:p14="http://schemas.microsoft.com/office/powerpoint/2010/main">
    <mc:Choice Requires="p14">
      <p:transition spd="slow" advTm="52243">
        <p14:switch dir="r"/>
      </p:transition>
    </mc:Choice>
    <mc:Fallback xmlns="">
      <p:transition spd="slow" advTm="522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lecture, you will ….</a:t>
            </a:r>
          </a:p>
          <a:p>
            <a:pPr marL="0" indent="0">
              <a:buNone/>
            </a:pPr>
            <a:endParaRPr lang="en-US" dirty="0"/>
          </a:p>
          <a:p>
            <a:r>
              <a:rPr lang="en-US" dirty="0"/>
              <a:t>Be able to read and write </a:t>
            </a:r>
            <a:r>
              <a:rPr lang="en-US" b="1" dirty="0"/>
              <a:t>text </a:t>
            </a:r>
            <a:r>
              <a:rPr lang="en-US" dirty="0"/>
              <a:t>files</a:t>
            </a:r>
          </a:p>
          <a:p>
            <a:pPr lvl="1"/>
            <a:r>
              <a:rPr lang="en-US" dirty="0"/>
              <a:t>Build in </a:t>
            </a:r>
            <a:r>
              <a:rPr lang="en-US" dirty="0">
                <a:latin typeface="Courier New" panose="02070309020205020404" pitchFamily="49" charset="0"/>
                <a:cs typeface="Courier New" panose="02070309020205020404" pitchFamily="49" charset="0"/>
              </a:rPr>
              <a:t>open()</a:t>
            </a:r>
            <a:r>
              <a:rPr lang="en-US" dirty="0">
                <a:cs typeface="Courier New" panose="02070309020205020404" pitchFamily="49" charset="0"/>
              </a:rPr>
              <a:t> </a:t>
            </a:r>
            <a:r>
              <a:rPr lang="en-US" dirty="0"/>
              <a:t>function in Python</a:t>
            </a:r>
          </a:p>
          <a:p>
            <a:pPr lvl="1"/>
            <a:r>
              <a:rPr lang="en-US" dirty="0"/>
              <a:t>Read files</a:t>
            </a:r>
          </a:p>
          <a:p>
            <a:pPr lvl="1"/>
            <a:r>
              <a:rPr lang="en-US" dirty="0"/>
              <a:t>Write files</a:t>
            </a:r>
          </a:p>
          <a:p>
            <a:pPr marL="0" indent="0">
              <a:buNone/>
            </a:pPr>
            <a:endParaRPr lang="en-US" dirty="0"/>
          </a:p>
          <a:p>
            <a:endParaRPr lang="en-US" dirty="0"/>
          </a:p>
        </p:txBody>
      </p:sp>
      <p:pic>
        <p:nvPicPr>
          <p:cNvPr id="7" name="Audio 6">
            <a:hlinkClick r:id="" action="ppaction://media"/>
            <a:extLst>
              <a:ext uri="{FF2B5EF4-FFF2-40B4-BE49-F238E27FC236}">
                <a16:creationId xmlns:a16="http://schemas.microsoft.com/office/drawing/2014/main" id="{37F5DF46-B6E1-4ABA-9284-4AD13A7CE7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p14:dur="1250" advTm="20548">
        <p14:switch dir="r"/>
      </p:transition>
    </mc:Choice>
    <mc:Fallback xmlns="">
      <p:transition spd="slow" advTm="205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6D28843-5802-412E-C73E-97FBB0A0C8E4}"/>
              </a:ext>
            </a:extLst>
          </p:cNvPr>
          <p:cNvSpPr txBox="1"/>
          <p:nvPr/>
        </p:nvSpPr>
        <p:spPr>
          <a:xfrm>
            <a:off x="529318" y="3105834"/>
            <a:ext cx="8085364" cy="646331"/>
          </a:xfrm>
          <a:prstGeom prst="rect">
            <a:avLst/>
          </a:prstGeom>
          <a:noFill/>
        </p:spPr>
        <p:txBody>
          <a:bodyPr wrap="square">
            <a:spAutoFit/>
          </a:bodyPr>
          <a:lstStyle/>
          <a:p>
            <a:pPr marR="0" lvl="0" algn="l" defTabSz="914400" rtl="0" eaLnBrk="0" fontAlgn="base" latinLnBrk="0" hangingPunct="0">
              <a:lnSpc>
                <a:spcPct val="100000"/>
              </a:lnSpc>
              <a:spcBef>
                <a:spcPct val="20000"/>
              </a:spcBef>
              <a:spcAft>
                <a:spcPct val="0"/>
              </a:spcAft>
              <a:buClrTx/>
              <a:buSzPct val="80000"/>
              <a:tabLst/>
              <a:defRPr/>
            </a:pPr>
            <a:r>
              <a:rPr kumimoji="0" lang="en-US" sz="3600" b="1" i="0" u="none" strike="noStrike" kern="0" cap="none" spc="0" normalizeH="0" baseline="0" noProof="0" dirty="0">
                <a:ln>
                  <a:noFill/>
                </a:ln>
                <a:solidFill>
                  <a:srgbClr val="660033"/>
                </a:solidFill>
                <a:effectLst/>
                <a:uLnTx/>
                <a:uFillTx/>
                <a:latin typeface="Arial Narrow" panose="020B0606020202030204" pitchFamily="34" charset="0"/>
                <a:ea typeface="+mn-ea"/>
                <a:cs typeface="Arial"/>
              </a:rPr>
              <a:t>Recap of Week 2’s Introduction to File I/O</a:t>
            </a:r>
          </a:p>
        </p:txBody>
      </p:sp>
      <p:pic>
        <p:nvPicPr>
          <p:cNvPr id="2" name="Audio 1">
            <a:hlinkClick r:id="" action="ppaction://media"/>
            <a:extLst>
              <a:ext uri="{FF2B5EF4-FFF2-40B4-BE49-F238E27FC236}">
                <a16:creationId xmlns:a16="http://schemas.microsoft.com/office/drawing/2014/main" id="{89DA5332-2F3E-4A10-9E46-C78FC05A13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75588231"/>
      </p:ext>
    </p:extLst>
  </p:cSld>
  <p:clrMapOvr>
    <a:masterClrMapping/>
  </p:clrMapOvr>
  <mc:AlternateContent xmlns:mc="http://schemas.openxmlformats.org/markup-compatibility/2006" xmlns:p14="http://schemas.microsoft.com/office/powerpoint/2010/main">
    <mc:Choice Requires="p14">
      <p:transition spd="slow" p14:dur="1250" advTm="11083">
        <p14:switch dir="r"/>
      </p:transition>
    </mc:Choice>
    <mc:Fallback xmlns="">
      <p:transition spd="slow" advTm="110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A6DBC-8BE2-488E-ABD0-2C39245C9B40}"/>
              </a:ext>
            </a:extLst>
          </p:cNvPr>
          <p:cNvSpPr>
            <a:spLocks noGrp="1"/>
          </p:cNvSpPr>
          <p:nvPr>
            <p:ph type="title"/>
          </p:nvPr>
        </p:nvSpPr>
        <p:spPr/>
        <p:txBody>
          <a:bodyPr/>
          <a:lstStyle/>
          <a:p>
            <a:r>
              <a:rPr lang="en-SG" dirty="0"/>
              <a:t>File Type</a:t>
            </a:r>
          </a:p>
        </p:txBody>
      </p:sp>
      <p:sp>
        <p:nvSpPr>
          <p:cNvPr id="3" name="Content Placeholder 2">
            <a:extLst>
              <a:ext uri="{FF2B5EF4-FFF2-40B4-BE49-F238E27FC236}">
                <a16:creationId xmlns:a16="http://schemas.microsoft.com/office/drawing/2014/main" id="{34E2BD84-2F6C-4A64-88A1-A9E14D9D8F04}"/>
              </a:ext>
            </a:extLst>
          </p:cNvPr>
          <p:cNvSpPr>
            <a:spLocks noGrp="1"/>
          </p:cNvSpPr>
          <p:nvPr>
            <p:ph idx="1"/>
          </p:nvPr>
        </p:nvSpPr>
        <p:spPr>
          <a:xfrm>
            <a:off x="266700" y="838200"/>
            <a:ext cx="8610600" cy="4983162"/>
          </a:xfrm>
        </p:spPr>
        <p:txBody>
          <a:bodyPr/>
          <a:lstStyle/>
          <a:p>
            <a:r>
              <a:rPr lang="en-US" dirty="0"/>
              <a:t>A file is categorized as either </a:t>
            </a:r>
            <a:r>
              <a:rPr lang="en-US" b="1" u="sng" dirty="0">
                <a:solidFill>
                  <a:srgbClr val="FF0000"/>
                </a:solidFill>
              </a:rPr>
              <a:t>text</a:t>
            </a:r>
            <a:r>
              <a:rPr lang="en-US" dirty="0"/>
              <a:t> or </a:t>
            </a:r>
            <a:r>
              <a:rPr lang="en-US" b="1" u="sng" dirty="0">
                <a:solidFill>
                  <a:srgbClr val="FF0000"/>
                </a:solidFill>
              </a:rPr>
              <a:t>binary</a:t>
            </a:r>
            <a:r>
              <a:rPr lang="en-US" dirty="0"/>
              <a:t>, and the difference between the two file types is important  </a:t>
            </a:r>
            <a:endParaRPr lang="en-US" u="sng" dirty="0"/>
          </a:p>
          <a:p>
            <a:r>
              <a:rPr lang="en-US" b="1" u="sng" dirty="0">
                <a:solidFill>
                  <a:srgbClr val="360036"/>
                </a:solidFill>
              </a:rPr>
              <a:t>Text files</a:t>
            </a:r>
            <a:r>
              <a:rPr lang="en-US" b="1" dirty="0">
                <a:solidFill>
                  <a:srgbClr val="360036"/>
                </a:solidFill>
              </a:rPr>
              <a:t> </a:t>
            </a:r>
          </a:p>
          <a:p>
            <a:pPr lvl="1"/>
            <a:r>
              <a:rPr lang="en-US" dirty="0"/>
              <a:t>Structured as a sequence of lines, where each line includes a sequence of characters</a:t>
            </a:r>
          </a:p>
          <a:p>
            <a:pPr lvl="1"/>
            <a:r>
              <a:rPr lang="en-US" dirty="0"/>
              <a:t>Each line is terminated with a special character, called the </a:t>
            </a:r>
            <a:r>
              <a:rPr lang="en-US" u="sng" dirty="0"/>
              <a:t>EOL</a:t>
            </a:r>
            <a:r>
              <a:rPr lang="en-US" dirty="0"/>
              <a:t> or </a:t>
            </a:r>
            <a:r>
              <a:rPr lang="en-US" b="1" dirty="0"/>
              <a:t>End of Line</a:t>
            </a:r>
            <a:r>
              <a:rPr lang="en-US" dirty="0"/>
              <a:t> character</a:t>
            </a:r>
          </a:p>
          <a:p>
            <a:r>
              <a:rPr lang="en-US" b="1" u="sng" dirty="0">
                <a:solidFill>
                  <a:srgbClr val="360036"/>
                </a:solidFill>
              </a:rPr>
              <a:t>Binary files</a:t>
            </a:r>
            <a:r>
              <a:rPr lang="en-US" b="1" dirty="0">
                <a:solidFill>
                  <a:srgbClr val="360036"/>
                </a:solidFill>
              </a:rPr>
              <a:t> </a:t>
            </a:r>
          </a:p>
          <a:p>
            <a:pPr lvl="1"/>
            <a:r>
              <a:rPr lang="en-US" dirty="0"/>
              <a:t>Consists of a sequence of bytes</a:t>
            </a:r>
          </a:p>
          <a:p>
            <a:pPr lvl="1"/>
            <a:r>
              <a:rPr lang="en-US" dirty="0"/>
              <a:t>Can only be processed by an application that understands the file’s structure</a:t>
            </a:r>
            <a:endParaRPr lang="en-SG" dirty="0"/>
          </a:p>
        </p:txBody>
      </p:sp>
      <p:pic>
        <p:nvPicPr>
          <p:cNvPr id="6" name="Audio 5">
            <a:hlinkClick r:id="" action="ppaction://media"/>
            <a:extLst>
              <a:ext uri="{FF2B5EF4-FFF2-40B4-BE49-F238E27FC236}">
                <a16:creationId xmlns:a16="http://schemas.microsoft.com/office/drawing/2014/main" id="{1C63BAB0-C491-4E3F-8283-693CE8E8A38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890930375"/>
      </p:ext>
    </p:extLst>
  </p:cSld>
  <p:clrMapOvr>
    <a:masterClrMapping/>
  </p:clrMapOvr>
  <mc:AlternateContent xmlns:mc="http://schemas.openxmlformats.org/markup-compatibility/2006" xmlns:p14="http://schemas.microsoft.com/office/powerpoint/2010/main">
    <mc:Choice Requires="p14">
      <p:transition spd="slow" advTm="83740">
        <p14:switch dir="r"/>
      </p:transition>
    </mc:Choice>
    <mc:Fallback xmlns="">
      <p:transition spd="slow" advTm="837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A0B6-7A31-409C-B863-C7BEA6A93CAA}"/>
              </a:ext>
            </a:extLst>
          </p:cNvPr>
          <p:cNvSpPr>
            <a:spLocks noGrp="1"/>
          </p:cNvSpPr>
          <p:nvPr>
            <p:ph type="title"/>
          </p:nvPr>
        </p:nvSpPr>
        <p:spPr/>
        <p:txBody>
          <a:bodyPr/>
          <a:lstStyle/>
          <a:p>
            <a:r>
              <a:rPr lang="en-SG" dirty="0"/>
              <a:t>Create a Text File</a:t>
            </a:r>
          </a:p>
        </p:txBody>
      </p:sp>
      <p:sp>
        <p:nvSpPr>
          <p:cNvPr id="3" name="Content Placeholder 2">
            <a:extLst>
              <a:ext uri="{FF2B5EF4-FFF2-40B4-BE49-F238E27FC236}">
                <a16:creationId xmlns:a16="http://schemas.microsoft.com/office/drawing/2014/main" id="{07651129-0733-4DE6-AF23-9E045D3EB7D1}"/>
              </a:ext>
            </a:extLst>
          </p:cNvPr>
          <p:cNvSpPr>
            <a:spLocks noGrp="1"/>
          </p:cNvSpPr>
          <p:nvPr>
            <p:ph idx="1"/>
          </p:nvPr>
        </p:nvSpPr>
        <p:spPr/>
        <p:txBody>
          <a:bodyPr/>
          <a:lstStyle/>
          <a:p>
            <a:r>
              <a:rPr lang="en-SG" dirty="0"/>
              <a:t>Create a text file called </a:t>
            </a:r>
            <a:r>
              <a:rPr lang="en-SG" dirty="0">
                <a:latin typeface="Courier New" panose="02070309020205020404" pitchFamily="49" charset="0"/>
                <a:cs typeface="Courier New" panose="02070309020205020404" pitchFamily="49" charset="0"/>
              </a:rPr>
              <a:t>todolist.txt</a:t>
            </a:r>
            <a:r>
              <a:rPr lang="en-SG" dirty="0">
                <a:latin typeface="+mn-lt"/>
                <a:cs typeface="Courier New" panose="02070309020205020404" pitchFamily="49" charset="0"/>
              </a:rPr>
              <a:t> </a:t>
            </a:r>
            <a:r>
              <a:rPr lang="en-SG" dirty="0"/>
              <a:t>using </a:t>
            </a:r>
            <a:r>
              <a:rPr lang="en-SG" b="1" dirty="0"/>
              <a:t>Notepad that contains the following text:</a:t>
            </a:r>
          </a:p>
          <a:p>
            <a:endParaRPr lang="en-SG" dirty="0"/>
          </a:p>
          <a:p>
            <a:endParaRPr lang="en-SG" dirty="0"/>
          </a:p>
          <a:p>
            <a:endParaRPr lang="en-SG" dirty="0"/>
          </a:p>
          <a:p>
            <a:pPr marL="0" indent="0">
              <a:buNone/>
            </a:pPr>
            <a:endParaRPr lang="en-SG" dirty="0"/>
          </a:p>
          <a:p>
            <a:r>
              <a:rPr lang="en-SG" dirty="0"/>
              <a:t>Save the file in a known directory, e.g., </a:t>
            </a:r>
            <a:r>
              <a:rPr lang="en-SG" dirty="0">
                <a:latin typeface="Courier New" panose="02070309020205020404" pitchFamily="49" charset="0"/>
                <a:cs typeface="Courier New" panose="02070309020205020404" pitchFamily="49" charset="0"/>
              </a:rPr>
              <a:t>d:\PRG1_data\todolist.txt</a:t>
            </a:r>
            <a:endParaRPr lang="en-SG" dirty="0"/>
          </a:p>
        </p:txBody>
      </p:sp>
      <p:sp>
        <p:nvSpPr>
          <p:cNvPr id="6" name="TextBox 5">
            <a:extLst>
              <a:ext uri="{FF2B5EF4-FFF2-40B4-BE49-F238E27FC236}">
                <a16:creationId xmlns:a16="http://schemas.microsoft.com/office/drawing/2014/main" id="{0FBE261D-103C-4D11-87DD-B52FB7D80F54}"/>
              </a:ext>
            </a:extLst>
          </p:cNvPr>
          <p:cNvSpPr txBox="1"/>
          <p:nvPr/>
        </p:nvSpPr>
        <p:spPr>
          <a:xfrm>
            <a:off x="2267523" y="1905000"/>
            <a:ext cx="4055919" cy="1569660"/>
          </a:xfrm>
          <a:prstGeom prst="rect">
            <a:avLst/>
          </a:prstGeom>
          <a:solidFill>
            <a:schemeClr val="bg1"/>
          </a:solidFill>
          <a:ln>
            <a:solidFill>
              <a:schemeClr val="tx1"/>
            </a:solidFill>
          </a:ln>
        </p:spPr>
        <p:txBody>
          <a:bodyPr wrap="none" rtlCol="0">
            <a:spAutoFit/>
          </a:bodyPr>
          <a:lstStyle/>
          <a:p>
            <a:r>
              <a:rPr lang="en-US" sz="2400" dirty="0">
                <a:latin typeface="Courier New" panose="02070309020205020404" pitchFamily="49" charset="0"/>
                <a:cs typeface="Courier New" panose="02070309020205020404" pitchFamily="49" charset="0"/>
              </a:rPr>
              <a:t>To do:</a:t>
            </a:r>
          </a:p>
          <a:p>
            <a:r>
              <a:rPr lang="en-US" sz="2400" dirty="0">
                <a:latin typeface="Courier New" panose="02070309020205020404" pitchFamily="49" charset="0"/>
                <a:cs typeface="Courier New" panose="02070309020205020404" pitchFamily="49" charset="0"/>
              </a:rPr>
              <a:t>- Read lecture slides</a:t>
            </a:r>
          </a:p>
          <a:p>
            <a:r>
              <a:rPr lang="en-US" sz="2400" dirty="0">
                <a:latin typeface="Courier New" panose="02070309020205020404" pitchFamily="49" charset="0"/>
                <a:cs typeface="Courier New" panose="02070309020205020404" pitchFamily="49" charset="0"/>
              </a:rPr>
              <a:t>- Do mini quiz</a:t>
            </a:r>
          </a:p>
          <a:p>
            <a:r>
              <a:rPr lang="en-US" sz="2400" dirty="0">
                <a:latin typeface="Courier New" panose="02070309020205020404" pitchFamily="49" charset="0"/>
                <a:cs typeface="Courier New" panose="02070309020205020404" pitchFamily="49" charset="0"/>
              </a:rPr>
              <a:t>- Upload python file</a:t>
            </a:r>
          </a:p>
        </p:txBody>
      </p:sp>
      <p:pic>
        <p:nvPicPr>
          <p:cNvPr id="8" name="Audio 7">
            <a:hlinkClick r:id="" action="ppaction://media"/>
            <a:extLst>
              <a:ext uri="{FF2B5EF4-FFF2-40B4-BE49-F238E27FC236}">
                <a16:creationId xmlns:a16="http://schemas.microsoft.com/office/drawing/2014/main" id="{BAAF0A68-8D9F-4F15-B26E-0F019762CD4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001748083"/>
      </p:ext>
    </p:extLst>
  </p:cSld>
  <p:clrMapOvr>
    <a:masterClrMapping/>
  </p:clrMapOvr>
  <mc:AlternateContent xmlns:mc="http://schemas.openxmlformats.org/markup-compatibility/2006" xmlns:p14="http://schemas.microsoft.com/office/powerpoint/2010/main">
    <mc:Choice Requires="p14">
      <p:transition spd="slow" p14:dur="1250" advTm="41579">
        <p14:switch dir="r"/>
      </p:transition>
    </mc:Choice>
    <mc:Fallback xmlns="">
      <p:transition spd="slow" advTm="415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8FAF-F994-498A-8BC8-9ADCED74E237}"/>
              </a:ext>
            </a:extLst>
          </p:cNvPr>
          <p:cNvSpPr>
            <a:spLocks noGrp="1"/>
          </p:cNvSpPr>
          <p:nvPr>
            <p:ph type="title"/>
          </p:nvPr>
        </p:nvSpPr>
        <p:spPr/>
        <p:txBody>
          <a:bodyPr/>
          <a:lstStyle/>
          <a:p>
            <a:r>
              <a:rPr lang="en-SG" dirty="0"/>
              <a:t>File I/O</a:t>
            </a:r>
          </a:p>
        </p:txBody>
      </p:sp>
      <p:sp>
        <p:nvSpPr>
          <p:cNvPr id="3" name="Content Placeholder 2">
            <a:extLst>
              <a:ext uri="{FF2B5EF4-FFF2-40B4-BE49-F238E27FC236}">
                <a16:creationId xmlns:a16="http://schemas.microsoft.com/office/drawing/2014/main" id="{C31AD86A-B6C5-4ECA-9369-0E0731CCFA99}"/>
              </a:ext>
            </a:extLst>
          </p:cNvPr>
          <p:cNvSpPr>
            <a:spLocks noGrp="1"/>
          </p:cNvSpPr>
          <p:nvPr>
            <p:ph idx="1"/>
          </p:nvPr>
        </p:nvSpPr>
        <p:spPr>
          <a:xfrm>
            <a:off x="76200" y="884238"/>
            <a:ext cx="8153400" cy="4983162"/>
          </a:xfrm>
        </p:spPr>
        <p:txBody>
          <a:bodyPr/>
          <a:lstStyle/>
          <a:p>
            <a:r>
              <a:rPr lang="en-SG" sz="2800" b="1" dirty="0">
                <a:solidFill>
                  <a:srgbClr val="C00000"/>
                </a:solidFill>
                <a:latin typeface="Courier New" panose="02070309020205020404" pitchFamily="49" charset="0"/>
                <a:cs typeface="Courier New" panose="02070309020205020404" pitchFamily="49" charset="0"/>
              </a:rPr>
              <a:t>open</a:t>
            </a:r>
            <a:r>
              <a:rPr lang="en-SG" sz="2800" dirty="0">
                <a:latin typeface="Courier New" panose="02070309020205020404" pitchFamily="49" charset="0"/>
                <a:cs typeface="Courier New" panose="02070309020205020404" pitchFamily="49" charset="0"/>
              </a:rPr>
              <a:t> </a:t>
            </a:r>
            <a:r>
              <a:rPr lang="en-SG" sz="2800" dirty="0"/>
              <a:t>function is a </a:t>
            </a:r>
            <a:r>
              <a:rPr lang="en-SG" dirty="0"/>
              <a:t>Python built-in function that returns </a:t>
            </a:r>
            <a:r>
              <a:rPr lang="en-SG" sz="2800" dirty="0"/>
              <a:t>a </a:t>
            </a:r>
            <a:r>
              <a:rPr lang="en-SG" sz="2800" u="sng" dirty="0"/>
              <a:t>file object</a:t>
            </a:r>
            <a:r>
              <a:rPr lang="en-SG" sz="2800" dirty="0"/>
              <a:t>.</a:t>
            </a:r>
          </a:p>
          <a:p>
            <a:pPr marL="0" indent="0">
              <a:buNone/>
            </a:pPr>
            <a:endParaRPr lang="en-US" dirty="0"/>
          </a:p>
          <a:p>
            <a:r>
              <a:rPr lang="en-US" i="1" dirty="0"/>
              <a:t>File objects contain methods and attributes that can be used to collect </a:t>
            </a:r>
            <a:r>
              <a:rPr lang="en-US" i="1" u="sng" dirty="0"/>
              <a:t>information about the file</a:t>
            </a:r>
            <a:r>
              <a:rPr lang="en-US" i="1" dirty="0"/>
              <a:t> and can be used to </a:t>
            </a:r>
            <a:r>
              <a:rPr lang="en-US" i="1" u="sng" dirty="0"/>
              <a:t>manipulate</a:t>
            </a:r>
            <a:r>
              <a:rPr lang="en-US" i="1" dirty="0"/>
              <a:t> the file.</a:t>
            </a:r>
          </a:p>
          <a:p>
            <a:pPr marL="0" indent="0">
              <a:buNone/>
            </a:pPr>
            <a:endParaRPr lang="en-SG" sz="2800" dirty="0"/>
          </a:p>
        </p:txBody>
      </p:sp>
      <p:pic>
        <p:nvPicPr>
          <p:cNvPr id="4" name="Audio 3">
            <a:hlinkClick r:id="" action="ppaction://media"/>
            <a:extLst>
              <a:ext uri="{FF2B5EF4-FFF2-40B4-BE49-F238E27FC236}">
                <a16:creationId xmlns:a16="http://schemas.microsoft.com/office/drawing/2014/main" id="{02B803F6-79E8-4C1A-A094-2C5C8A0E54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00578602"/>
      </p:ext>
    </p:extLst>
  </p:cSld>
  <p:clrMapOvr>
    <a:masterClrMapping/>
  </p:clrMapOvr>
  <mc:AlternateContent xmlns:mc="http://schemas.openxmlformats.org/markup-compatibility/2006" xmlns:p14="http://schemas.microsoft.com/office/powerpoint/2010/main">
    <mc:Choice Requires="p14">
      <p:transition spd="slow" advTm="27026">
        <p14:switch dir="r"/>
      </p:transition>
    </mc:Choice>
    <mc:Fallback xmlns="">
      <p:transition spd="slow" advTm="27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6"/>
          <a:stretch>
            <a:fillRect/>
          </a:stretch>
        </p:blipFill>
        <p:spPr>
          <a:xfrm>
            <a:off x="3505200" y="4879373"/>
            <a:ext cx="5534660" cy="915064"/>
          </a:xfrm>
          <a:prstGeom prst="rect">
            <a:avLst/>
          </a:prstGeom>
        </p:spPr>
      </p:pic>
      <p:sp>
        <p:nvSpPr>
          <p:cNvPr id="2" name="Title 1">
            <a:extLst>
              <a:ext uri="{FF2B5EF4-FFF2-40B4-BE49-F238E27FC236}">
                <a16:creationId xmlns:a16="http://schemas.microsoft.com/office/drawing/2014/main" id="{8107B921-D36D-4255-BD77-FCEFCF0633C1}"/>
              </a:ext>
            </a:extLst>
          </p:cNvPr>
          <p:cNvSpPr>
            <a:spLocks noGrp="1"/>
          </p:cNvSpPr>
          <p:nvPr>
            <p:ph type="title"/>
          </p:nvPr>
        </p:nvSpPr>
        <p:spPr/>
        <p:txBody>
          <a:bodyPr/>
          <a:lstStyle/>
          <a:p>
            <a:r>
              <a:rPr lang="en-SG" dirty="0">
                <a:latin typeface="Courier New" panose="02070309020205020404" pitchFamily="49" charset="0"/>
                <a:cs typeface="Courier New" panose="02070309020205020404" pitchFamily="49" charset="0"/>
              </a:rPr>
              <a:t>open() </a:t>
            </a:r>
            <a:r>
              <a:rPr lang="en-SG" dirty="0"/>
              <a:t>function</a:t>
            </a:r>
          </a:p>
        </p:txBody>
      </p:sp>
      <p:sp>
        <p:nvSpPr>
          <p:cNvPr id="3" name="Content Placeholder 2">
            <a:extLst>
              <a:ext uri="{FF2B5EF4-FFF2-40B4-BE49-F238E27FC236}">
                <a16:creationId xmlns:a16="http://schemas.microsoft.com/office/drawing/2014/main" id="{88B858C1-B894-4A10-BB16-B2B48D1D8A06}"/>
              </a:ext>
            </a:extLst>
          </p:cNvPr>
          <p:cNvSpPr>
            <a:spLocks noGrp="1"/>
          </p:cNvSpPr>
          <p:nvPr>
            <p:ph idx="1"/>
          </p:nvPr>
        </p:nvSpPr>
        <p:spPr/>
        <p:txBody>
          <a:bodyPr/>
          <a:lstStyle/>
          <a:p>
            <a:r>
              <a:rPr lang="en-SG" dirty="0"/>
              <a:t>Usage </a:t>
            </a:r>
            <a:r>
              <a:rPr lang="en-SG" sz="2400" b="1" dirty="0" err="1">
                <a:solidFill>
                  <a:schemeClr val="tx1"/>
                </a:solidFill>
                <a:latin typeface="Courier New" panose="02070309020205020404" pitchFamily="49" charset="0"/>
                <a:cs typeface="Courier New" panose="02070309020205020404" pitchFamily="49" charset="0"/>
              </a:rPr>
              <a:t>file_object</a:t>
            </a:r>
            <a:r>
              <a:rPr lang="en-SG" sz="2400" b="1" dirty="0">
                <a:solidFill>
                  <a:schemeClr val="tx1"/>
                </a:solidFill>
                <a:latin typeface="Courier New" panose="02070309020205020404" pitchFamily="49" charset="0"/>
                <a:cs typeface="Courier New" panose="02070309020205020404" pitchFamily="49" charset="0"/>
              </a:rPr>
              <a:t> = open("filename", "</a:t>
            </a:r>
            <a:r>
              <a:rPr lang="en-SG" sz="2400" b="1" dirty="0">
                <a:solidFill>
                  <a:srgbClr val="C00000"/>
                </a:solidFill>
                <a:latin typeface="Courier New" panose="02070309020205020404" pitchFamily="49" charset="0"/>
                <a:cs typeface="Courier New" panose="02070309020205020404" pitchFamily="49" charset="0"/>
              </a:rPr>
              <a:t>mode</a:t>
            </a:r>
            <a:r>
              <a:rPr lang="en-SG" sz="2400" b="1" dirty="0">
                <a:solidFill>
                  <a:schemeClr val="tx1"/>
                </a:solidFill>
                <a:latin typeface="Courier New" panose="02070309020205020404" pitchFamily="49" charset="0"/>
                <a:cs typeface="Courier New" panose="02070309020205020404" pitchFamily="49" charset="0"/>
              </a:rPr>
              <a:t>")</a:t>
            </a:r>
          </a:p>
          <a:p>
            <a:r>
              <a:rPr lang="en-US" dirty="0"/>
              <a:t>The </a:t>
            </a:r>
            <a:r>
              <a:rPr lang="en-US" b="1" dirty="0">
                <a:solidFill>
                  <a:srgbClr val="C00000"/>
                </a:solidFill>
                <a:latin typeface="Courier New" panose="02070309020205020404" pitchFamily="49" charset="0"/>
                <a:cs typeface="Courier New" panose="02070309020205020404" pitchFamily="49" charset="0"/>
              </a:rPr>
              <a:t>modes</a:t>
            </a:r>
            <a:r>
              <a:rPr lang="en-US" dirty="0"/>
              <a:t> are (not exhaustive): </a:t>
            </a:r>
          </a:p>
          <a:p>
            <a:pPr lvl="1"/>
            <a:r>
              <a:rPr lang="en-US" sz="1800" b="1" dirty="0">
                <a:solidFill>
                  <a:srgbClr val="C00000"/>
                </a:solidFill>
                <a:latin typeface="Courier New" panose="02070309020205020404" pitchFamily="49" charset="0"/>
                <a:cs typeface="Courier New" panose="02070309020205020404" pitchFamily="49" charset="0"/>
              </a:rPr>
              <a:t>'r'</a:t>
            </a:r>
            <a:r>
              <a:rPr lang="en-US" sz="1800" dirty="0">
                <a:latin typeface="Courier New" panose="02070309020205020404" pitchFamily="49" charset="0"/>
                <a:cs typeface="Courier New" panose="02070309020205020404" pitchFamily="49" charset="0"/>
              </a:rPr>
              <a:t> </a:t>
            </a:r>
            <a:r>
              <a:rPr lang="en-US" sz="1800" dirty="0"/>
              <a:t>– Read mode - used when the file is only being read </a:t>
            </a:r>
          </a:p>
          <a:p>
            <a:pPr lvl="1"/>
            <a:r>
              <a:rPr lang="en-US" sz="1800" dirty="0">
                <a:solidFill>
                  <a:srgbClr val="C00000"/>
                </a:solidFill>
                <a:latin typeface="Courier New" panose="02070309020205020404" pitchFamily="49" charset="0"/>
                <a:cs typeface="Courier New" panose="02070309020205020404" pitchFamily="49" charset="0"/>
              </a:rPr>
              <a:t>'</a:t>
            </a:r>
            <a:r>
              <a:rPr lang="en-US" sz="1800" b="1" dirty="0">
                <a:solidFill>
                  <a:srgbClr val="C00000"/>
                </a:solidFill>
                <a:latin typeface="Courier New" panose="02070309020205020404" pitchFamily="49" charset="0"/>
                <a:cs typeface="Courier New" panose="02070309020205020404" pitchFamily="49" charset="0"/>
              </a:rPr>
              <a:t>w</a:t>
            </a:r>
            <a:r>
              <a:rPr lang="en-US" sz="1800" dirty="0">
                <a:solidFill>
                  <a:srgbClr val="C00000"/>
                </a:solidFill>
                <a:latin typeface="Courier New" panose="02070309020205020404" pitchFamily="49" charset="0"/>
                <a:cs typeface="Courier New" panose="02070309020205020404" pitchFamily="49" charset="0"/>
              </a:rPr>
              <a:t>' </a:t>
            </a:r>
            <a:r>
              <a:rPr lang="en-US" sz="1800" dirty="0"/>
              <a:t>– Write mode - used to edit and write new information to the file </a:t>
            </a:r>
          </a:p>
          <a:p>
            <a:pPr marL="457200" lvl="1" indent="0">
              <a:buNone/>
            </a:pPr>
            <a:r>
              <a:rPr lang="en-US" sz="1800" dirty="0"/>
              <a:t>                    (any existing files with the same name will be erased when this mode is activated) </a:t>
            </a:r>
          </a:p>
          <a:p>
            <a:pPr lvl="1"/>
            <a:r>
              <a:rPr lang="en-US" sz="1800" b="1" dirty="0">
                <a:solidFill>
                  <a:srgbClr val="C00000"/>
                </a:solidFill>
                <a:latin typeface="Courier New" panose="02070309020205020404" pitchFamily="49" charset="0"/>
                <a:cs typeface="Courier New" panose="02070309020205020404" pitchFamily="49" charset="0"/>
              </a:rPr>
              <a:t>'a'</a:t>
            </a:r>
            <a:r>
              <a:rPr lang="en-US" sz="1800" dirty="0"/>
              <a:t>   – Append mode - used to add new data to the end of the file; the old data is not removed</a:t>
            </a:r>
          </a:p>
          <a:p>
            <a:pPr marL="457200" lvl="1" indent="0">
              <a:buNone/>
            </a:pPr>
            <a:r>
              <a:rPr lang="en-US" sz="1800" dirty="0"/>
              <a:t> </a:t>
            </a:r>
            <a:endParaRPr lang="en-SG" sz="3200" dirty="0">
              <a:latin typeface="Courier New" panose="02070309020205020404" pitchFamily="49" charset="0"/>
              <a:cs typeface="Courier New" panose="02070309020205020404" pitchFamily="49" charset="0"/>
            </a:endParaRPr>
          </a:p>
          <a:p>
            <a:r>
              <a:rPr lang="en-SG" dirty="0"/>
              <a:t>Example, to read a file </a:t>
            </a:r>
            <a:r>
              <a:rPr lang="en-SG" dirty="0">
                <a:solidFill>
                  <a:srgbClr val="C00000"/>
                </a:solidFill>
                <a:latin typeface="Courier New" panose="02070309020205020404" pitchFamily="49" charset="0"/>
                <a:cs typeface="Courier New" panose="02070309020205020404" pitchFamily="49" charset="0"/>
              </a:rPr>
              <a:t>todolist.txt</a:t>
            </a:r>
          </a:p>
        </p:txBody>
      </p:sp>
      <p:sp>
        <p:nvSpPr>
          <p:cNvPr id="6" name="Rectangle 5">
            <a:extLst>
              <a:ext uri="{FF2B5EF4-FFF2-40B4-BE49-F238E27FC236}">
                <a16:creationId xmlns:a16="http://schemas.microsoft.com/office/drawing/2014/main" id="{173439DE-4814-4927-9F18-D66E06FFB036}"/>
              </a:ext>
            </a:extLst>
          </p:cNvPr>
          <p:cNvSpPr/>
          <p:nvPr/>
        </p:nvSpPr>
        <p:spPr>
          <a:xfrm>
            <a:off x="4953000" y="884238"/>
            <a:ext cx="1828800" cy="563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ED3A4AE8-3397-41DE-B970-E3B93F43F3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pic>
        <p:nvPicPr>
          <p:cNvPr id="12" name="Picture 11"/>
          <p:cNvPicPr>
            <a:picLocks noChangeAspect="1"/>
          </p:cNvPicPr>
          <p:nvPr/>
        </p:nvPicPr>
        <p:blipFill>
          <a:blip r:embed="rId8"/>
          <a:stretch>
            <a:fillRect/>
          </a:stretch>
        </p:blipFill>
        <p:spPr>
          <a:xfrm>
            <a:off x="152400" y="3994749"/>
            <a:ext cx="2733403" cy="1022417"/>
          </a:xfrm>
          <a:prstGeom prst="rect">
            <a:avLst/>
          </a:prstGeom>
        </p:spPr>
      </p:pic>
      <p:sp>
        <p:nvSpPr>
          <p:cNvPr id="14" name="Line Callout 1 13"/>
          <p:cNvSpPr/>
          <p:nvPr/>
        </p:nvSpPr>
        <p:spPr>
          <a:xfrm>
            <a:off x="6078220" y="4161771"/>
            <a:ext cx="2961640" cy="688372"/>
          </a:xfrm>
          <a:prstGeom prst="borderCallout1">
            <a:avLst>
              <a:gd name="adj1" fmla="val 100111"/>
              <a:gd name="adj2" fmla="val 429"/>
              <a:gd name="adj3" fmla="val 132693"/>
              <a:gd name="adj4" fmla="val -796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with your own path directory. Use ‘\\’ </a:t>
            </a:r>
          </a:p>
        </p:txBody>
      </p:sp>
      <p:sp>
        <p:nvSpPr>
          <p:cNvPr id="15" name="Rectangle 14">
            <a:extLst>
              <a:ext uri="{FF2B5EF4-FFF2-40B4-BE49-F238E27FC236}">
                <a16:creationId xmlns:a16="http://schemas.microsoft.com/office/drawing/2014/main" id="{173439DE-4814-4927-9F18-D66E06FFB036}"/>
              </a:ext>
            </a:extLst>
          </p:cNvPr>
          <p:cNvSpPr/>
          <p:nvPr/>
        </p:nvSpPr>
        <p:spPr>
          <a:xfrm>
            <a:off x="4343400" y="5082887"/>
            <a:ext cx="2286000" cy="32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4E8F2B-DD1D-41BB-8254-4005AF7ED5AB}"/>
              </a:ext>
            </a:extLst>
          </p:cNvPr>
          <p:cNvSpPr/>
          <p:nvPr/>
        </p:nvSpPr>
        <p:spPr>
          <a:xfrm>
            <a:off x="7086600" y="884238"/>
            <a:ext cx="1143000" cy="563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88980867"/>
      </p:ext>
    </p:extLst>
  </p:cSld>
  <p:clrMapOvr>
    <a:masterClrMapping/>
  </p:clrMapOvr>
  <mc:AlternateContent xmlns:mc="http://schemas.openxmlformats.org/markup-compatibility/2006" xmlns:p14="http://schemas.microsoft.com/office/powerpoint/2010/main">
    <mc:Choice Requires="p14">
      <p:transition spd="slow" advTm="146519">
        <p14:switch dir="r"/>
      </p:transition>
    </mc:Choice>
    <mc:Fallback xmlns="">
      <p:transition spd="slow" advTm="146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21" presetClass="exit" presetSubtype="1" fill="hold" grpId="1" nodeType="withEffect">
                                  <p:stCondLst>
                                    <p:cond delay="0"/>
                                  </p:stCondLst>
                                  <p:childTnLst>
                                    <p:animEffect transition="out" filter="wheel(1)">
                                      <p:cBhvr>
                                        <p:cTn id="18" dur="1000"/>
                                        <p:tgtEl>
                                          <p:spTgt spid="6"/>
                                        </p:tgtEl>
                                      </p:cBhvr>
                                    </p:animEffect>
                                    <p:set>
                                      <p:cBhvr>
                                        <p:cTn id="19" dur="1" fill="hold">
                                          <p:stCondLst>
                                            <p:cond delay="999"/>
                                          </p:stCondLst>
                                        </p:cTn>
                                        <p:tgtEl>
                                          <p:spTgt spid="6"/>
                                        </p:tgtEl>
                                        <p:attrNameLst>
                                          <p:attrName>style.visibility</p:attrName>
                                        </p:attrNameLst>
                                      </p:cBhvr>
                                      <p:to>
                                        <p:strVal val="hidden"/>
                                      </p:to>
                                    </p:set>
                                  </p:childTnLst>
                                </p:cTn>
                              </p:par>
                              <p:par>
                                <p:cTn id="20" presetID="21"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heel(1)">
                                      <p:cBhvr>
                                        <p:cTn id="59" dur="1000"/>
                                        <p:tgtEl>
                                          <p:spTgt spid="15"/>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4" fill="hold" display="0">
                  <p:stCondLst>
                    <p:cond delay="indefinite"/>
                  </p:stCondLst>
                  <p:endCondLst>
                    <p:cond evt="onStopAudio" delay="0">
                      <p:tgtEl>
                        <p:sldTgt/>
                      </p:tgtEl>
                    </p:cond>
                  </p:endCondLst>
                </p:cTn>
                <p:tgtEl>
                  <p:spTgt spid="9"/>
                </p:tgtEl>
              </p:cMediaNode>
            </p:audio>
          </p:childTnLst>
        </p:cTn>
      </p:par>
    </p:tnLst>
    <p:bldLst>
      <p:bldP spid="6" grpId="0" animBg="1"/>
      <p:bldP spid="6" grpId="1" animBg="1"/>
      <p:bldP spid="14" grpId="0" animBg="1"/>
      <p:bldP spid="15"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7527-A5EC-4B65-8456-29CC04271354}"/>
              </a:ext>
            </a:extLst>
          </p:cNvPr>
          <p:cNvSpPr>
            <a:spLocks noGrp="1"/>
          </p:cNvSpPr>
          <p:nvPr>
            <p:ph type="title"/>
          </p:nvPr>
        </p:nvSpPr>
        <p:spPr/>
        <p:txBody>
          <a:bodyPr/>
          <a:lstStyle/>
          <a:p>
            <a:r>
              <a:rPr lang="en-SG" dirty="0"/>
              <a:t>Reading Text from a File</a:t>
            </a:r>
          </a:p>
        </p:txBody>
      </p:sp>
      <p:sp>
        <p:nvSpPr>
          <p:cNvPr id="3" name="Content Placeholder 2">
            <a:extLst>
              <a:ext uri="{FF2B5EF4-FFF2-40B4-BE49-F238E27FC236}">
                <a16:creationId xmlns:a16="http://schemas.microsoft.com/office/drawing/2014/main" id="{92894C1F-2721-406B-9D87-8050EA4FA1F7}"/>
              </a:ext>
            </a:extLst>
          </p:cNvPr>
          <p:cNvSpPr>
            <a:spLocks noGrp="1"/>
          </p:cNvSpPr>
          <p:nvPr>
            <p:ph idx="1"/>
          </p:nvPr>
        </p:nvSpPr>
        <p:spPr/>
        <p:txBody>
          <a:bodyPr/>
          <a:lstStyle/>
          <a:p>
            <a:r>
              <a:rPr lang="en-US" dirty="0"/>
              <a:t>Read the text file and display the contents</a:t>
            </a:r>
          </a:p>
          <a:p>
            <a:pPr marL="0" indent="0">
              <a:buNone/>
            </a:pPr>
            <a:endParaRPr lang="en-US" dirty="0"/>
          </a:p>
          <a:p>
            <a:endParaRPr lang="en-US" dirty="0"/>
          </a:p>
          <a:p>
            <a:endParaRPr lang="en-US" dirty="0"/>
          </a:p>
          <a:p>
            <a:endParaRPr lang="en-US" dirty="0"/>
          </a:p>
          <a:p>
            <a:r>
              <a:rPr lang="en-US" dirty="0"/>
              <a:t>Ways to read a text file in Python</a:t>
            </a:r>
          </a:p>
          <a:p>
            <a:pPr lvl="1">
              <a:buFont typeface="Wingdings" panose="05000000000000000000" pitchFamily="2" charset="2"/>
              <a:buChar char="ü"/>
            </a:pPr>
            <a:r>
              <a:rPr lang="en-US" sz="2000" b="1" dirty="0" err="1">
                <a:solidFill>
                  <a:srgbClr val="C00000"/>
                </a:solidFill>
                <a:latin typeface="Courier New" panose="02070309020205020404" pitchFamily="49" charset="0"/>
                <a:cs typeface="Courier New" panose="02070309020205020404" pitchFamily="49" charset="0"/>
              </a:rPr>
              <a:t>file.read</a:t>
            </a:r>
            <a:r>
              <a:rPr lang="en-US" sz="2000" b="1" dirty="0">
                <a:solidFill>
                  <a:srgbClr val="C00000"/>
                </a:solidFill>
                <a:latin typeface="Courier New" panose="02070309020205020404" pitchFamily="49" charset="0"/>
                <a:cs typeface="Courier New" panose="02070309020205020404" pitchFamily="49" charset="0"/>
              </a:rPr>
              <a:t>() </a:t>
            </a:r>
            <a:r>
              <a:rPr lang="en-US" sz="1800" dirty="0"/>
              <a:t>- extract a string that contains all characters in the file.</a:t>
            </a:r>
            <a:endParaRPr lang="en-US" sz="2800" dirty="0"/>
          </a:p>
          <a:p>
            <a:pPr lvl="1">
              <a:buFont typeface="Wingdings" panose="05000000000000000000" pitchFamily="2" charset="2"/>
              <a:buChar char="ü"/>
            </a:pPr>
            <a:r>
              <a:rPr lang="en-US" sz="2000" b="1" dirty="0" err="1">
                <a:solidFill>
                  <a:srgbClr val="C00000"/>
                </a:solidFill>
                <a:latin typeface="Courier New" panose="02070309020205020404" pitchFamily="49" charset="0"/>
                <a:cs typeface="Courier New" panose="02070309020205020404" pitchFamily="49" charset="0"/>
              </a:rPr>
              <a:t>file.read</a:t>
            </a:r>
            <a:r>
              <a:rPr lang="en-US" sz="2000" b="1" dirty="0">
                <a:solidFill>
                  <a:srgbClr val="C00000"/>
                </a:solidFill>
                <a:latin typeface="Courier New" panose="02070309020205020404" pitchFamily="49" charset="0"/>
                <a:cs typeface="Courier New" panose="02070309020205020404" pitchFamily="49" charset="0"/>
              </a:rPr>
              <a:t>(5)</a:t>
            </a:r>
            <a:r>
              <a:rPr lang="en-US" sz="2000" dirty="0"/>
              <a:t> </a:t>
            </a:r>
            <a:r>
              <a:rPr lang="en-US" sz="1800" dirty="0"/>
              <a:t>- read the next </a:t>
            </a:r>
            <a:r>
              <a:rPr lang="en-US" sz="1800" b="1" dirty="0"/>
              <a:t>five </a:t>
            </a:r>
            <a:r>
              <a:rPr lang="en-US" sz="1800" dirty="0"/>
              <a:t>characters of stored data and return it as a string.</a:t>
            </a:r>
          </a:p>
          <a:p>
            <a:pPr lvl="1">
              <a:buFont typeface="Wingdings" panose="05000000000000000000" pitchFamily="2" charset="2"/>
              <a:buChar char="ü"/>
            </a:pPr>
            <a:r>
              <a:rPr lang="en-US" sz="2000" b="1" dirty="0" err="1">
                <a:solidFill>
                  <a:srgbClr val="C00000"/>
                </a:solidFill>
                <a:latin typeface="Courier New" panose="02070309020205020404" pitchFamily="49" charset="0"/>
                <a:cs typeface="Courier New" panose="02070309020205020404" pitchFamily="49" charset="0"/>
              </a:rPr>
              <a:t>file.readline</a:t>
            </a:r>
            <a:r>
              <a:rPr lang="en-US" sz="2000" b="1" dirty="0">
                <a:solidFill>
                  <a:srgbClr val="C00000"/>
                </a:solidFill>
                <a:latin typeface="Courier New" panose="02070309020205020404" pitchFamily="49" charset="0"/>
                <a:cs typeface="Courier New" panose="02070309020205020404" pitchFamily="49" charset="0"/>
              </a:rPr>
              <a:t>() </a:t>
            </a:r>
            <a:r>
              <a:rPr lang="en-US" sz="1800" dirty="0">
                <a:latin typeface="+mj-lt"/>
                <a:cs typeface="Courier New" panose="02070309020205020404" pitchFamily="49" charset="0"/>
              </a:rPr>
              <a:t>- </a:t>
            </a:r>
            <a:r>
              <a:rPr lang="en-US" sz="1800" dirty="0"/>
              <a:t>return the next line of the file</a:t>
            </a:r>
          </a:p>
        </p:txBody>
      </p:sp>
      <p:pic>
        <p:nvPicPr>
          <p:cNvPr id="9" name="Picture 8"/>
          <p:cNvPicPr>
            <a:picLocks noChangeAspect="1"/>
          </p:cNvPicPr>
          <p:nvPr/>
        </p:nvPicPr>
        <p:blipFill>
          <a:blip r:embed="rId6"/>
          <a:stretch>
            <a:fillRect/>
          </a:stretch>
        </p:blipFill>
        <p:spPr>
          <a:xfrm>
            <a:off x="533400" y="1752600"/>
            <a:ext cx="3905795" cy="1314633"/>
          </a:xfrm>
          <a:prstGeom prst="rect">
            <a:avLst/>
          </a:prstGeom>
          <a:ln w="19050">
            <a:solidFill>
              <a:schemeClr val="tx1"/>
            </a:solidFill>
          </a:ln>
        </p:spPr>
      </p:pic>
      <p:pic>
        <p:nvPicPr>
          <p:cNvPr id="10" name="Picture 9"/>
          <p:cNvPicPr>
            <a:picLocks noChangeAspect="1"/>
          </p:cNvPicPr>
          <p:nvPr/>
        </p:nvPicPr>
        <p:blipFill>
          <a:blip r:embed="rId7"/>
          <a:stretch>
            <a:fillRect/>
          </a:stretch>
        </p:blipFill>
        <p:spPr>
          <a:xfrm>
            <a:off x="5486495" y="1919310"/>
            <a:ext cx="2534004" cy="981212"/>
          </a:xfrm>
          <a:prstGeom prst="rect">
            <a:avLst/>
          </a:prstGeom>
          <a:ln w="19050">
            <a:solidFill>
              <a:schemeClr val="tx1"/>
            </a:solidFill>
          </a:ln>
        </p:spPr>
      </p:pic>
      <p:pic>
        <p:nvPicPr>
          <p:cNvPr id="8" name="Audio 7">
            <a:hlinkClick r:id="" action="ppaction://media"/>
            <a:extLst>
              <a:ext uri="{FF2B5EF4-FFF2-40B4-BE49-F238E27FC236}">
                <a16:creationId xmlns:a16="http://schemas.microsoft.com/office/drawing/2014/main" id="{F29C4A68-65F1-4B0B-BC2B-7DAB269F221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955093168"/>
      </p:ext>
    </p:extLst>
  </p:cSld>
  <p:clrMapOvr>
    <a:masterClrMapping/>
  </p:clrMapOvr>
  <mc:AlternateContent xmlns:mc="http://schemas.openxmlformats.org/markup-compatibility/2006" xmlns:p14="http://schemas.microsoft.com/office/powerpoint/2010/main">
    <mc:Choice Requires="p14">
      <p:transition spd="slow" advTm="56994">
        <p14:switch dir="r"/>
      </p:transition>
    </mc:Choice>
    <mc:Fallback xmlns="">
      <p:transition spd="slow" advTm="569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6D28843-5802-412E-C73E-97FBB0A0C8E4}"/>
              </a:ext>
            </a:extLst>
          </p:cNvPr>
          <p:cNvSpPr txBox="1"/>
          <p:nvPr/>
        </p:nvSpPr>
        <p:spPr>
          <a:xfrm>
            <a:off x="529318" y="3105834"/>
            <a:ext cx="8085364" cy="646331"/>
          </a:xfrm>
          <a:prstGeom prst="rect">
            <a:avLst/>
          </a:prstGeom>
          <a:noFill/>
        </p:spPr>
        <p:txBody>
          <a:bodyPr wrap="square">
            <a:spAutoFit/>
          </a:bodyPr>
          <a:lstStyle/>
          <a:p>
            <a:pPr marR="0" lvl="0" algn="ctr" defTabSz="914400" rtl="0" eaLnBrk="0" fontAlgn="base" latinLnBrk="0" hangingPunct="0">
              <a:lnSpc>
                <a:spcPct val="100000"/>
              </a:lnSpc>
              <a:spcBef>
                <a:spcPct val="20000"/>
              </a:spcBef>
              <a:spcAft>
                <a:spcPct val="0"/>
              </a:spcAft>
              <a:buClrTx/>
              <a:buSzPct val="80000"/>
              <a:tabLst/>
              <a:defRPr/>
            </a:pPr>
            <a:r>
              <a:rPr kumimoji="0" lang="en-US" sz="3600" b="1" i="0" u="none" strike="noStrike" kern="0" cap="none" spc="0" normalizeH="0" baseline="0" noProof="0" dirty="0">
                <a:ln>
                  <a:noFill/>
                </a:ln>
                <a:solidFill>
                  <a:srgbClr val="660033"/>
                </a:solidFill>
                <a:effectLst/>
                <a:uLnTx/>
                <a:uFillTx/>
                <a:latin typeface="Arial Narrow" panose="020B0606020202030204" pitchFamily="34" charset="0"/>
                <a:ea typeface="+mn-ea"/>
                <a:cs typeface="Arial"/>
              </a:rPr>
              <a:t>End of Recap</a:t>
            </a:r>
          </a:p>
        </p:txBody>
      </p:sp>
      <p:pic>
        <p:nvPicPr>
          <p:cNvPr id="2" name="Audio 1">
            <a:hlinkClick r:id="" action="ppaction://media"/>
            <a:extLst>
              <a:ext uri="{FF2B5EF4-FFF2-40B4-BE49-F238E27FC236}">
                <a16:creationId xmlns:a16="http://schemas.microsoft.com/office/drawing/2014/main" id="{1B9D5F83-22A8-4B11-85E9-9CC4E682BC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86424358"/>
      </p:ext>
    </p:extLst>
  </p:cSld>
  <p:clrMapOvr>
    <a:masterClrMapping/>
  </p:clrMapOvr>
  <mc:AlternateContent xmlns:mc="http://schemas.openxmlformats.org/markup-compatibility/2006" xmlns:p14="http://schemas.microsoft.com/office/powerpoint/2010/main">
    <mc:Choice Requires="p14">
      <p:transition spd="slow" p14:dur="1250" advTm="6094">
        <p14:switch dir="r"/>
      </p:transition>
    </mc:Choice>
    <mc:Fallback xmlns="">
      <p:transition spd="slow" advTm="60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8|31.6"/>
</p:tagLst>
</file>

<file path=ppt/tags/tag2.xml><?xml version="1.0" encoding="utf-8"?>
<p:tagLst xmlns:a="http://schemas.openxmlformats.org/drawingml/2006/main" xmlns:r="http://schemas.openxmlformats.org/officeDocument/2006/relationships" xmlns:p="http://schemas.openxmlformats.org/presentationml/2006/main">
  <p:tag name="TIMING" val="|15.8"/>
</p:tagLst>
</file>

<file path=ppt/tags/tag3.xml><?xml version="1.0" encoding="utf-8"?>
<p:tagLst xmlns:a="http://schemas.openxmlformats.org/drawingml/2006/main" xmlns:r="http://schemas.openxmlformats.org/officeDocument/2006/relationships" xmlns:p="http://schemas.openxmlformats.org/presentationml/2006/main">
  <p:tag name="TIMING" val="|21|20.8|4.4|8.4|15.8|10.9|9"/>
</p:tagLst>
</file>

<file path=ppt/tags/tag4.xml><?xml version="1.0" encoding="utf-8"?>
<p:tagLst xmlns:a="http://schemas.openxmlformats.org/drawingml/2006/main" xmlns:r="http://schemas.openxmlformats.org/officeDocument/2006/relationships" xmlns:p="http://schemas.openxmlformats.org/presentationml/2006/main">
  <p:tag name="TIMING" val="|13.9|17.9|8.9"/>
</p:tagLst>
</file>

<file path=ppt/tags/tag5.xml><?xml version="1.0" encoding="utf-8"?>
<p:tagLst xmlns:a="http://schemas.openxmlformats.org/drawingml/2006/main" xmlns:r="http://schemas.openxmlformats.org/officeDocument/2006/relationships" xmlns:p="http://schemas.openxmlformats.org/presentationml/2006/main">
  <p:tag name="TIMING" val="|19|14.7|23.2"/>
</p:tagLst>
</file>

<file path=ppt/tags/tag6.xml><?xml version="1.0" encoding="utf-8"?>
<p:tagLst xmlns:a="http://schemas.openxmlformats.org/drawingml/2006/main" xmlns:r="http://schemas.openxmlformats.org/officeDocument/2006/relationships" xmlns:p="http://schemas.openxmlformats.org/presentationml/2006/main">
  <p:tag name="TIMING" val="|8.9|32.9|26.9"/>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03894E18-46B2-4E0F-AECF-E2C778653D19}">
  <ds:schemaRefs>
    <ds:schemaRef ds:uri="http://schemas.microsoft.com/sharepoint/v3/contenttype/forms"/>
  </ds:schemaRefs>
</ds:datastoreItem>
</file>

<file path=customXml/itemProps2.xml><?xml version="1.0" encoding="utf-8"?>
<ds:datastoreItem xmlns:ds="http://schemas.openxmlformats.org/officeDocument/2006/customXml" ds:itemID="{8B847767-331C-4006-B276-D1C038E9B6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8B89FB-B2B1-4EEC-819B-FB167A5F1702}">
  <ds:schemaRefs>
    <ds:schemaRef ds:uri="http://purl.org/dc/terms/"/>
    <ds:schemaRef ds:uri="http://schemas.microsoft.com/office/2006/documentManagement/types"/>
    <ds:schemaRef ds:uri="http://schemas.microsoft.com/office/infopath/2007/PartnerControls"/>
    <ds:schemaRef ds:uri="http://purl.org/dc/dcmitype/"/>
    <ds:schemaRef ds:uri="f4407af8-144a-4308-aaa4-a8ba72c23ab9"/>
    <ds:schemaRef ds:uri="http://purl.org/dc/elements/1.1/"/>
    <ds:schemaRef ds:uri="http://schemas.openxmlformats.org/package/2006/metadata/core-properties"/>
    <ds:schemaRef ds:uri="eecd0fa6-dda0-4396-8345-c7ff09955019"/>
    <ds:schemaRef ds:uri="http://schemas.microsoft.com/office/2006/metadata/properties"/>
    <ds:schemaRef ds:uri="http://www.w3.org/XML/1998/namespace"/>
    <ds:schemaRef ds:uri="http://schemas.microsoft.com/sharepoint/v3"/>
    <ds:schemaRef ds:uri="9552dbef-7a6a-4b43-9b20-c56e2880b8c9"/>
    <ds:schemaRef ds:uri="ca7cff02-f992-47a1-a703-ade4bd02634a"/>
  </ds:schemaRefs>
</ds:datastoreItem>
</file>

<file path=docProps/app.xml><?xml version="1.0" encoding="utf-8"?>
<Properties xmlns="http://schemas.openxmlformats.org/officeDocument/2006/extended-properties" xmlns:vt="http://schemas.openxmlformats.org/officeDocument/2006/docPropsVTypes">
  <TotalTime>6494</TotalTime>
  <Words>3010</Words>
  <Application>Microsoft Office PowerPoint</Application>
  <PresentationFormat>On-screen Show (4:3)</PresentationFormat>
  <Paragraphs>165</Paragraphs>
  <Slides>15</Slides>
  <Notes>14</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Narrow</vt:lpstr>
      <vt:lpstr>Calibri</vt:lpstr>
      <vt:lpstr>Courier New</vt:lpstr>
      <vt:lpstr>Kristen ITC</vt:lpstr>
      <vt:lpstr>Tahoma</vt:lpstr>
      <vt:lpstr>Wingdings</vt:lpstr>
      <vt:lpstr>Default Design</vt:lpstr>
      <vt:lpstr>PowerPoint Presentation</vt:lpstr>
      <vt:lpstr>Objectives</vt:lpstr>
      <vt:lpstr>PowerPoint Presentation</vt:lpstr>
      <vt:lpstr>File Type</vt:lpstr>
      <vt:lpstr>Create a Text File</vt:lpstr>
      <vt:lpstr>File I/O</vt:lpstr>
      <vt:lpstr>open() function</vt:lpstr>
      <vt:lpstr>Reading Text from a File</vt:lpstr>
      <vt:lpstr>PowerPoint Presentation</vt:lpstr>
      <vt:lpstr>Writing Text to a File</vt:lpstr>
      <vt:lpstr>File close()</vt:lpstr>
      <vt:lpstr>PowerPoint Presentation</vt:lpstr>
      <vt:lpstr>What is Stored in a Text File?</vt:lpstr>
      <vt:lpstr>Using ‘with’ statement in open()</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544</cp:revision>
  <dcterms:created xsi:type="dcterms:W3CDTF">2010-03-15T07:19:17Z</dcterms:created>
  <dcterms:modified xsi:type="dcterms:W3CDTF">2023-05-07T07:25:24Z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2023-05-07T07:25:24Z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35d3df93-e754-4212-9fc9-bbbe8fd8b5bd</vt:lpwstr>
  </property>
  <property fmtid="{D5CDD505-2E9C-101B-9397-08002B2CF9AE}" pid="9" name="MSIP_Label_30286cb9-b49f-4646-87a5-340028348160_ContentBits">
    <vt:lpwstr>1</vt:lpwstr>
  </property>
</Properties>
</file>